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4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5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6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7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8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9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0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75" r:id="rId1"/>
    <p:sldMasterId id="2147484813" r:id="rId2"/>
    <p:sldMasterId id="2147484838" r:id="rId3"/>
    <p:sldMasterId id="2147484863" r:id="rId4"/>
    <p:sldMasterId id="2147484903" r:id="rId5"/>
    <p:sldMasterId id="2147484927" r:id="rId6"/>
    <p:sldMasterId id="2147484939" r:id="rId7"/>
    <p:sldMasterId id="2147484951" r:id="rId8"/>
    <p:sldMasterId id="2147484963" r:id="rId9"/>
    <p:sldMasterId id="2147484975" r:id="rId10"/>
    <p:sldMasterId id="2147485024" r:id="rId11"/>
  </p:sldMasterIdLst>
  <p:notesMasterIdLst>
    <p:notesMasterId r:id="rId35"/>
  </p:notesMasterIdLst>
  <p:handoutMasterIdLst>
    <p:handoutMasterId r:id="rId36"/>
  </p:handoutMasterIdLst>
  <p:sldIdLst>
    <p:sldId id="903" r:id="rId12"/>
    <p:sldId id="1146" r:id="rId13"/>
    <p:sldId id="1158" r:id="rId14"/>
    <p:sldId id="1229" r:id="rId15"/>
    <p:sldId id="1234" r:id="rId16"/>
    <p:sldId id="1235" r:id="rId17"/>
    <p:sldId id="1226" r:id="rId18"/>
    <p:sldId id="1232" r:id="rId19"/>
    <p:sldId id="1231" r:id="rId20"/>
    <p:sldId id="1210" r:id="rId21"/>
    <p:sldId id="1111" r:id="rId22"/>
    <p:sldId id="1136" r:id="rId23"/>
    <p:sldId id="1129" r:id="rId24"/>
    <p:sldId id="1233" r:id="rId25"/>
    <p:sldId id="1144" r:id="rId26"/>
    <p:sldId id="1143" r:id="rId27"/>
    <p:sldId id="1145" r:id="rId28"/>
    <p:sldId id="1139" r:id="rId29"/>
    <p:sldId id="1237" r:id="rId30"/>
    <p:sldId id="1236" r:id="rId31"/>
    <p:sldId id="1227" r:id="rId32"/>
    <p:sldId id="1238" r:id="rId33"/>
    <p:sldId id="979" r:id="rId34"/>
  </p:sldIdLst>
  <p:sldSz cx="9144000" cy="6858000" type="overhead"/>
  <p:notesSz cx="6731000" cy="98567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1EA055"/>
    <a:srgbClr val="51A9F9"/>
    <a:srgbClr val="4D95F9"/>
    <a:srgbClr val="00BA01"/>
    <a:srgbClr val="CC0000"/>
    <a:srgbClr val="D6ECFF"/>
    <a:srgbClr val="336699"/>
    <a:srgbClr val="008000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0" autoAdjust="0"/>
    <p:restoredTop sz="86398" autoAdjust="0"/>
  </p:normalViewPr>
  <p:slideViewPr>
    <p:cSldViewPr>
      <p:cViewPr varScale="1">
        <p:scale>
          <a:sx n="57" d="100"/>
          <a:sy n="57" d="100"/>
        </p:scale>
        <p:origin x="177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4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4" d="100"/>
        <a:sy n="54" d="100"/>
      </p:scale>
      <p:origin x="0" y="2768"/>
    </p:cViewPr>
  </p:sorterViewPr>
  <p:notesViewPr>
    <p:cSldViewPr>
      <p:cViewPr varScale="1">
        <p:scale>
          <a:sx n="49" d="100"/>
          <a:sy n="49" d="100"/>
        </p:scale>
        <p:origin x="-2034" y="-108"/>
      </p:cViewPr>
      <p:guideLst>
        <p:guide orient="horz" pos="3104"/>
        <p:guide pos="21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18" tIns="45409" rIns="90818" bIns="45409" numCol="1" anchor="t" anchorCtr="0" compatLnSpc="1">
            <a:prstTxWarp prst="textNoShape">
              <a:avLst/>
            </a:prstTxWarp>
          </a:bodyPr>
          <a:lstStyle>
            <a:lvl1pPr algn="l" defTabSz="908050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3175" y="0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18" tIns="45409" rIns="90818" bIns="45409" numCol="1" anchor="t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3075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18" tIns="45409" rIns="90818" bIns="45409" numCol="1" anchor="b" anchorCtr="0" compatLnSpc="1">
            <a:prstTxWarp prst="textNoShape">
              <a:avLst/>
            </a:prstTxWarp>
          </a:bodyPr>
          <a:lstStyle>
            <a:lvl1pPr algn="l" defTabSz="908050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2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3175" y="9363075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18" tIns="45409" rIns="90818" bIns="45409" numCol="1" anchor="b" anchorCtr="0" compatLnSpc="1">
            <a:prstTxWarp prst="textNoShape">
              <a:avLst/>
            </a:prstTxWarp>
          </a:bodyPr>
          <a:lstStyle>
            <a:lvl1pPr algn="r" defTabSz="908050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BE7F080A-136D-4F19-9EC7-87761BAEA0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572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6" tIns="45834" rIns="91666" bIns="45834" numCol="1" anchor="t" anchorCtr="0" compatLnSpc="1">
            <a:prstTxWarp prst="textNoShape">
              <a:avLst/>
            </a:prstTxWarp>
          </a:bodyPr>
          <a:lstStyle>
            <a:lvl1pPr algn="l" defTabSz="917575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46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6" tIns="45834" rIns="91666" bIns="45834" numCol="1" anchor="t" anchorCtr="0" compatLnSpc="1">
            <a:prstTxWarp prst="textNoShape">
              <a:avLst/>
            </a:prstTxWarp>
          </a:bodyPr>
          <a:lstStyle>
            <a:lvl1pPr algn="r" defTabSz="917575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38188"/>
            <a:ext cx="492918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06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1538"/>
            <a:ext cx="5384800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6" tIns="45834" rIns="91666" bIns="458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706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1488"/>
            <a:ext cx="291465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6" tIns="45834" rIns="91666" bIns="45834" numCol="1" anchor="b" anchorCtr="0" compatLnSpc="1">
            <a:prstTxWarp prst="textNoShape">
              <a:avLst/>
            </a:prstTxWarp>
          </a:bodyPr>
          <a:lstStyle>
            <a:lvl1pPr algn="l" defTabSz="917575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06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61488"/>
            <a:ext cx="291465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6" tIns="45834" rIns="91666" bIns="45834" numCol="1" anchor="b" anchorCtr="0" compatLnSpc="1">
            <a:prstTxWarp prst="textNoShape">
              <a:avLst/>
            </a:prstTxWarp>
          </a:bodyPr>
          <a:lstStyle>
            <a:lvl1pPr algn="r" defTabSz="917575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08A92B68-80B6-4326-8218-8F0AD69DB9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844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7575"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ctr" defTabSz="917575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algn="ctr" defTabSz="917575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algn="ctr" defTabSz="917575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 defTabSz="917575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175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93AE833-5F48-42E8-95CD-00DE2EF35E49}" type="slidenum">
              <a:rPr lang="en-US" sz="1200" smtClean="0">
                <a:solidFill>
                  <a:srgbClr val="000000"/>
                </a:solidFill>
              </a:rPr>
              <a:pPr algn="r" eaLnBrk="1" hangingPunct="1"/>
              <a:t>1</a:t>
            </a:fld>
            <a:endParaRPr lang="en-US" sz="1200" smtClean="0">
              <a:solidFill>
                <a:srgbClr val="000000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8188"/>
            <a:ext cx="4929187" cy="36972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729788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6F8C1-F170-4C4A-B4DF-CCED3BA350FD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376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A92B68-80B6-4326-8218-8F0AD69DB9A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07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14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167330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19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5747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509701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3703089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22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584778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396754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6F8C1-F170-4C4A-B4DF-CCED3BA350F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69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930452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731306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924743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42701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935265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722806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52E30-9CB6-417F-9C1F-29388FF9720D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  <p:extLst>
      <p:ext uri="{BB962C8B-B14F-4D97-AF65-F5344CB8AC3E}">
        <p14:creationId xmlns:p14="http://schemas.microsoft.com/office/powerpoint/2010/main" val="1061225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15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E8C596-6651-4865-9DA0-D8D70F8AA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478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C17ECB-5883-4C91-9096-E29DBF5484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4433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1917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85261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51968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59306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75702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246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92233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6454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7873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189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D57D1-C0CC-44FB-8C6A-6F8852599F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043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96556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6774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3108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5131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48964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7890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6248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5982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0783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087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BA421-3B65-421F-A856-A2F905BD7843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56" name="Rechtec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66" name="Rechtec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66593068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758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427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6210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6099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931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811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1407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0256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52307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36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081CC-567C-49DB-962A-9A8FE9960CD8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56957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3211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817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11051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1818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2780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7791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979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3766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BA421-3B65-421F-A856-A2F905BD7843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56" name="Rechtec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5" name="Rechtec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6" name="Rechtec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7" name="Rechtec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6956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081CC-567C-49DB-962A-9A8FE9960CD8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25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15" name="Freihand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17" name="Freihand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Freihand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19" name="Freihand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0" name="Freihand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1" name="Freihand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2" name="Freihand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3" name="Freihand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4" name="Freihand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5" name="Freihand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6" name="Freihand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27" name="Freihand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+mn-cs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77F-4254-473A-A01C-903915706F73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9" name="Rechtec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0" name="Rechtec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1" name="Rechtec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21756145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15" name="Freihand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17" name="Freihand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18" name="Freihand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19" name="Freihand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0" name="Freihand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1" name="Freihand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2" name="Freihand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3" name="Freihand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4" name="Freihand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5" name="Freihand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6" name="Freihand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27" name="Freihand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sz="1800">
              <a:solidFill>
                <a:prstClr val="white"/>
              </a:solidFill>
              <a:cs typeface="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77F-4254-473A-A01C-903915706F73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07860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7BDE-9306-4601-9E2B-66F57CF4C22B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58500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49C61-A2FA-4388-B6E0-D27301122F7F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80935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B532B-CEA7-4D4A-9F6B-7F1755210E6E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71180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E2107-14A6-40E2-869E-45C6FD8F9B22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7529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1A352-EDB6-4153-BC0E-9B9F444023D1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00898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Gerade Verbindung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grpSp>
        <p:nvGrpSpPr>
          <p:cNvPr id="14" name="Gruppieren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Gerade Verbindung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ieren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Gerade Verbindung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178325F0-6F12-4D41-BFCC-670B8C5308AC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56662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1536-2A1B-4861-87C8-9E7440F8B198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35347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EBB6-CCC4-42C9-AB55-B261F313176C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087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7BDE-9306-4601-9E2B-66F57CF4C22B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85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49C61-A2FA-4388-B6E0-D27301122F7F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0" name="Rechtec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1" name="Rechtec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2" name="Rechtec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9" name="Rechtec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685410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B532B-CEA7-4D4A-9F6B-7F1755210E6E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21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E2107-14A6-40E2-869E-45C6FD8F9B22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16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1A352-EDB6-4153-BC0E-9B9F444023D1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77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DE1EC6-7C7D-45C1-8A98-AED435262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37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Gerade Verbindung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grpSp>
        <p:nvGrpSpPr>
          <p:cNvPr id="14" name="Gruppieren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Gerade Verbindung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ieren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Gerade Verbindung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178325F0-6F12-4D41-BFCC-670B8C5308AC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857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B1536-2A1B-4861-87C8-9E7440F8B198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20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EBB6-CCC4-42C9-AB55-B261F313176C}" type="slidenum">
              <a:rPr lang="en-US" smtClean="0">
                <a:solidFill>
                  <a:srgbClr val="D6ECFF"/>
                </a:solidFill>
              </a:rPr>
              <a:pPr/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651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4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 smtClean="0"/>
              <a:t>19.03.2013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4F8F3-4F6D-48B9-8317-AB0D82343AD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341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17B13-9F87-4D7F-8A80-15D50AB4098E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1C43C-3260-4D71-A6F9-1119D42E378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97604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2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A3E07-F8D8-48DB-B293-9A761E335104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19018-6C25-4D08-BDC6-543EF4F48FF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5755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6B1FD-99BD-49CA-A93A-4AE15B9930B6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890DF-0278-491E-BD13-FE59FFA86DD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62234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FC405-45C4-44E6-BD64-0AE469A66C33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680E-1E1B-4BD7-AF10-8945DEC55C8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6845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3F6B-800C-43C5-93D8-8503F5870897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0AE4E-CBD6-47CE-9DC8-0A32DE6B5D7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45807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70426-FE69-4F0C-A22D-B47D550CCC4E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D8853-1835-4569-A6E7-449F5B8D3CA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72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20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" name="Freihandform 23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Freihand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7" name="Freihand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0" name="Freihand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1" name="Freihand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2" name="Freihand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" name="Freihand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5" name="Freihand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7" name="Freihand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8" name="Freihand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2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A545A8-C08D-4E6F-9EB4-1AAEB262B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6836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1" y="27307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B501A-1FC4-489A-9598-28166E823036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FFBBB-C1C5-4C5A-93B4-88D7CDD1DF3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19108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B5215-AE49-4948-8999-121EA2CF9C5D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C8AFE-8990-4697-9649-22EDB1C14E8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6070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97588-721C-46A8-BCB9-97357CFA9AF7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7CB99-BD56-41C7-B143-70BD7B04DCD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90305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6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6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E3A6-ED4C-4674-B91D-54303BED2ACD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ECFB2-F4B5-4EEA-821F-BC6FAF037FA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83672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102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3188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359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2970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3860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090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D30684-5799-4F4D-8CB9-447FBF3A3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109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algn="r"/>
              <a:t>08/03/2017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6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Title of Meeting / Event</a:t>
            </a:r>
            <a:endParaRPr lang="de-DE" sz="160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49165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6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1417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6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518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5337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958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726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1824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4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 smtClean="0"/>
              <a:t>19.03.2013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4F8F3-4F6D-48B9-8317-AB0D82343AD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40708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17B13-9F87-4D7F-8A80-15D50AB4098E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1C43C-3260-4D71-A6F9-1119D42E378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2171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A3E07-F8D8-48DB-B293-9A761E335104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19018-6C25-4D08-BDC6-543EF4F48FF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501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1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FEBDFF-B739-42C8-AF7A-F8AA999F4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3391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6B1FD-99BD-49CA-A93A-4AE15B9930B6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890DF-0278-491E-BD13-FE59FFA86DD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4849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FC405-45C4-44E6-BD64-0AE469A66C33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680E-1E1B-4BD7-AF10-8945DEC55C8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3663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3F6B-800C-43C5-93D8-8503F5870897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0AE4E-CBD6-47CE-9DC8-0A32DE6B5D7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57413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70426-FE69-4F0C-A22D-B47D550CCC4E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D8853-1835-4569-A6E7-449F5B8D3CA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7488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1" y="27307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B501A-1FC4-489A-9598-28166E823036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FFBBB-C1C5-4C5A-93B4-88D7CDD1DF3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33622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B5215-AE49-4948-8999-121EA2CF9C5D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C8AFE-8990-4697-9649-22EDB1C14E8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56566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97588-721C-46A8-BCB9-97357CFA9AF7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7CB99-BD56-41C7-B143-70BD7B04DCD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44413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5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5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E3A6-ED4C-4674-B91D-54303BED2ACD}" type="datetime1">
              <a:rPr lang="de-DE"/>
              <a:pPr>
                <a:defRPr/>
              </a:pPr>
              <a:t>08.03.2017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ECFB2-F4B5-4EEA-821F-BC6FAF037FA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9028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02356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72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834B33-215F-4EA9-86E5-1841C302DF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0858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54228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3239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6874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42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57426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algn="r"/>
              <a:t>08/03/2017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t>Title of Meeting / Event</a:t>
            </a:r>
            <a:endParaRPr lang="de-DE" sz="1600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4663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4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5769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0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0176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0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5370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0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7610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0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326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5040B-6C9E-4B29-830F-CBEF5B4BB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571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0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75112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357464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59683AD-9800-4835-B771-3814F936EC69}" type="datetime1">
              <a:rPr lang="en-GB" smtClean="0"/>
              <a:pPr algn="r"/>
              <a:t>08/03/2017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9512" y="6381330"/>
            <a:ext cx="4767808" cy="365125"/>
          </a:xfrm>
          <a:prstGeom prst="rect">
            <a:avLst/>
          </a:prstGeom>
        </p:spPr>
        <p:txBody>
          <a:bodyPr/>
          <a:lstStyle/>
          <a:p>
            <a:r>
              <a:rPr lang="de-DE" sz="1600" smtClean="0">
                <a:solidFill>
                  <a:srgbClr val="000000"/>
                </a:solidFill>
                <a:latin typeface="Arial" pitchFamily="34" charset="0"/>
                <a:cs typeface="+mn-cs"/>
              </a:rPr>
              <a:t>Title of Meeting / Event</a:t>
            </a:r>
            <a:endParaRPr lang="de-DE" sz="1600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9843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3819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489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22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0315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1671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1419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0951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8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813E8D-35A8-415A-B025-B41339A4D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32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6576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0098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9844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70351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2755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4606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926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7376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826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0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cxnSp>
        <p:nvCxnSpPr>
          <p:cNvPr id="6" name="Gerade Verbindung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uppieren 24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Gerade Verbindung 7"/>
            <p:cNvCxnSpPr/>
            <p:nvPr/>
          </p:nvCxnSpPr>
          <p:spPr>
            <a:xfrm rot="16200000">
              <a:off x="6663593" y="12945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9"/>
            <p:cNvCxnSpPr/>
            <p:nvPr/>
          </p:nvCxnSpPr>
          <p:spPr>
            <a:xfrm rot="5400000" flipH="1">
              <a:off x="6744513" y="12935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ieren 28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Gerade Verbindung 11"/>
            <p:cNvCxnSpPr/>
            <p:nvPr/>
          </p:nvCxnSpPr>
          <p:spPr>
            <a:xfrm rot="16200000">
              <a:off x="6663593" y="12945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3"/>
            <p:cNvCxnSpPr/>
            <p:nvPr/>
          </p:nvCxnSpPr>
          <p:spPr>
            <a:xfrm rot="5400000" flipH="1">
              <a:off x="6744513" y="12935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ieren 32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Gerade Verbindung 15"/>
            <p:cNvCxnSpPr/>
            <p:nvPr/>
          </p:nvCxnSpPr>
          <p:spPr>
            <a:xfrm rot="16200000">
              <a:off x="6663592" y="1294506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17"/>
            <p:cNvCxnSpPr/>
            <p:nvPr/>
          </p:nvCxnSpPr>
          <p:spPr>
            <a:xfrm rot="5400000" flipH="1">
              <a:off x="6744512" y="12935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9" name="Datumsplatzhalt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F742D5-9B28-4BB4-8A6F-D73E08F74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5557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1253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6703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1381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44601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3320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807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7080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453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8249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2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image" Target="../media/image6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image" Target="../media/image5.gi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67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image" Target="../media/image5.gif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60000"/>
                <a:lumOff val="4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1036" name="Textplatzhalt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rgbClr val="D6ECFF"/>
                </a:solidFill>
                <a:latin typeface="Arial" charset="0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rgbClr val="D6ECFF"/>
                </a:solidFill>
                <a:latin typeface="Arial" charset="0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rgbClr val="D6ECFF"/>
                </a:solidFill>
                <a:latin typeface="Arial" charset="0"/>
                <a:cs typeface="+mn-cs"/>
              </a:defRPr>
            </a:lvl1pPr>
            <a:extLst/>
          </a:lstStyle>
          <a:p>
            <a:pPr>
              <a:defRPr/>
            </a:pPr>
            <a:fld id="{A2172EB6-82E0-4D6A-8E38-561C2A7D6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40" name="Picture 7" descr="Naval_Research_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858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8" descr="SECCHI_3circle_log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5" y="153988"/>
            <a:ext cx="193833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2" name="Line 9"/>
          <p:cNvSpPr>
            <a:spLocks noChangeShapeType="1"/>
          </p:cNvSpPr>
          <p:nvPr userDrawn="1"/>
        </p:nvSpPr>
        <p:spPr bwMode="auto">
          <a:xfrm>
            <a:off x="455613" y="1066800"/>
            <a:ext cx="8226425" cy="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69" r:id="rId1"/>
    <p:sldLayoutId id="2147484470" r:id="rId2"/>
    <p:sldLayoutId id="2147484471" r:id="rId3"/>
    <p:sldLayoutId id="2147484472" r:id="rId4"/>
    <p:sldLayoutId id="2147484473" r:id="rId5"/>
    <p:sldLayoutId id="2147484474" r:id="rId6"/>
    <p:sldLayoutId id="2147484475" r:id="rId7"/>
    <p:sldLayoutId id="2147484476" r:id="rId8"/>
    <p:sldLayoutId id="2147484477" r:id="rId9"/>
    <p:sldLayoutId id="2147484478" r:id="rId10"/>
    <p:sldLayoutId id="21474844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79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6" r:id="rId1"/>
    <p:sldLayoutId id="2147484977" r:id="rId2"/>
    <p:sldLayoutId id="2147484978" r:id="rId3"/>
    <p:sldLayoutId id="2147484979" r:id="rId4"/>
    <p:sldLayoutId id="2147484980" r:id="rId5"/>
    <p:sldLayoutId id="2147484981" r:id="rId6"/>
    <p:sldLayoutId id="2147484982" r:id="rId7"/>
    <p:sldLayoutId id="2147484983" r:id="rId8"/>
    <p:sldLayoutId id="2147484984" r:id="rId9"/>
    <p:sldLayoutId id="2147484985" r:id="rId10"/>
    <p:sldLayoutId id="21474849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60000"/>
                <a:lumOff val="4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D6ECFF"/>
              </a:solidFill>
              <a:cs typeface="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D6ECFF"/>
              </a:solidFill>
              <a:cs typeface=""/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82AB250-5309-4563-AFAD-FE6268BD673C}" type="slidenum">
              <a:rPr lang="en-US" smtClean="0">
                <a:solidFill>
                  <a:srgbClr val="D6ECFF"/>
                </a:solidFill>
                <a:cs typeface=""/>
              </a:rPr>
              <a:pPr/>
              <a:t>‹#›</a:t>
            </a:fld>
            <a:endParaRPr lang="en-US">
              <a:solidFill>
                <a:srgbClr val="D6ECFF"/>
              </a:solidFill>
              <a:cs typeface=""/>
            </a:endParaRPr>
          </a:p>
        </p:txBody>
      </p:sp>
      <p:pic>
        <p:nvPicPr>
          <p:cNvPr id="18" name="Picture 7" descr="Naval_Research_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152400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SECCHI_3circle_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83425" y="153988"/>
            <a:ext cx="19383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455613" y="1066800"/>
            <a:ext cx="8226425" cy="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 sz="1800">
              <a:solidFill>
                <a:prstClr val="white"/>
              </a:solidFill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276655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025" r:id="rId1"/>
    <p:sldLayoutId id="2147485026" r:id="rId2"/>
    <p:sldLayoutId id="2147485027" r:id="rId3"/>
    <p:sldLayoutId id="2147485028" r:id="rId4"/>
    <p:sldLayoutId id="2147485029" r:id="rId5"/>
    <p:sldLayoutId id="2147485030" r:id="rId6"/>
    <p:sldLayoutId id="2147485031" r:id="rId7"/>
    <p:sldLayoutId id="2147485032" r:id="rId8"/>
    <p:sldLayoutId id="2147485033" r:id="rId9"/>
    <p:sldLayoutId id="2147485034" r:id="rId10"/>
    <p:sldLayoutId id="214748503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60000"/>
                <a:lumOff val="4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  <a:latin typeface="Corbel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 dirty="0">
              <a:solidFill>
                <a:prstClr val="white"/>
              </a:solidFill>
              <a:latin typeface="Corbel"/>
            </a:endParaRPr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D6ECFF"/>
              </a:solidFill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>
              <a:solidFill>
                <a:srgbClr val="D6ECFF"/>
              </a:solidFill>
              <a:cs typeface="+mn-cs"/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82AB250-5309-4563-AFAD-FE6268BD673C}" type="slidenum">
              <a:rPr lang="en-US" smtClean="0">
                <a:solidFill>
                  <a:srgbClr val="D6ECFF"/>
                </a:solidFill>
                <a:cs typeface="+mn-cs"/>
              </a:rPr>
              <a:pPr/>
              <a:t>‹#›</a:t>
            </a:fld>
            <a:endParaRPr lang="en-US">
              <a:solidFill>
                <a:srgbClr val="D6ECFF"/>
              </a:solidFill>
              <a:cs typeface="+mn-cs"/>
            </a:endParaRPr>
          </a:p>
        </p:txBody>
      </p:sp>
      <p:pic>
        <p:nvPicPr>
          <p:cNvPr id="18" name="Picture 7" descr="Naval_Research_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152400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 descr="SECCHI_3circle_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83425" y="153988"/>
            <a:ext cx="19383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455613" y="1066800"/>
            <a:ext cx="8226425" cy="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 sz="1800">
              <a:solidFill>
                <a:prstClr val="white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0504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814" r:id="rId1"/>
    <p:sldLayoutId id="2147484815" r:id="rId2"/>
    <p:sldLayoutId id="2147484816" r:id="rId3"/>
    <p:sldLayoutId id="2147484817" r:id="rId4"/>
    <p:sldLayoutId id="2147484818" r:id="rId5"/>
    <p:sldLayoutId id="2147484819" r:id="rId6"/>
    <p:sldLayoutId id="2147484820" r:id="rId7"/>
    <p:sldLayoutId id="2147484821" r:id="rId8"/>
    <p:sldLayoutId id="2147484822" r:id="rId9"/>
    <p:sldLayoutId id="2147484823" r:id="rId10"/>
    <p:sldLayoutId id="2147484824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8D0D8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"/>
          <p:cNvSpPr>
            <a:spLocks noChangeArrowheads="1"/>
          </p:cNvSpPr>
          <p:nvPr/>
        </p:nvSpPr>
        <p:spPr bwMode="auto">
          <a:xfrm>
            <a:off x="0" y="6308747"/>
            <a:ext cx="9144000" cy="5492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2410"/>
            <a:ext cx="1981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2E2E2E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DE" dirty="0" smtClean="0"/>
              <a:t>18.07.2013</a:t>
            </a:r>
            <a:endParaRPr lang="de-DE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01013" y="6402410"/>
            <a:ext cx="8874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2E2E2E"/>
                </a:solidFill>
                <a:latin typeface="Arial" charset="0"/>
              </a:defRPr>
            </a:lvl1pPr>
          </a:lstStyle>
          <a:p>
            <a:pPr>
              <a:defRPr/>
            </a:pPr>
            <a:fld id="{B1573732-158F-4DCF-A31E-CF70444DAF9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2895600" y="6172200"/>
            <a:ext cx="0" cy="685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Line 22"/>
          <p:cNvSpPr>
            <a:spLocks noChangeShapeType="1"/>
          </p:cNvSpPr>
          <p:nvPr/>
        </p:nvSpPr>
        <p:spPr bwMode="auto">
          <a:xfrm>
            <a:off x="6248400" y="6172200"/>
            <a:ext cx="0" cy="685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3" name="Line 32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4" name="Line 33"/>
          <p:cNvSpPr>
            <a:spLocks noChangeShapeType="1"/>
          </p:cNvSpPr>
          <p:nvPr/>
        </p:nvSpPr>
        <p:spPr bwMode="auto">
          <a:xfrm flipV="1">
            <a:off x="7092950" y="22"/>
            <a:ext cx="0" cy="83661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2708411" y="6468800"/>
            <a:ext cx="3659087" cy="30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de-DE" sz="1200" dirty="0" err="1" smtClean="0">
                <a:solidFill>
                  <a:srgbClr val="2E2E2E"/>
                </a:solidFill>
                <a:latin typeface="Arial" pitchFamily="34" charset="0"/>
              </a:rPr>
              <a:t>Alpbach</a:t>
            </a:r>
            <a:r>
              <a:rPr lang="de-DE" sz="1200" dirty="0" smtClean="0">
                <a:solidFill>
                  <a:srgbClr val="2E2E2E"/>
                </a:solidFill>
                <a:latin typeface="Arial" pitchFamily="34" charset="0"/>
              </a:rPr>
              <a:t> Summer School </a:t>
            </a:r>
            <a:endParaRPr lang="de-DE" sz="1200" dirty="0">
              <a:solidFill>
                <a:srgbClr val="2E2E2E"/>
              </a:solidFill>
              <a:latin typeface="Arial" pitchFamily="34" charset="0"/>
            </a:endParaRPr>
          </a:p>
        </p:txBody>
      </p:sp>
      <p:pic>
        <p:nvPicPr>
          <p:cNvPr id="1037" name="Grafik 1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5" y="6424613"/>
            <a:ext cx="19081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48" y="188640"/>
            <a:ext cx="1337116" cy="522608"/>
          </a:xfrm>
          <a:prstGeom prst="rect">
            <a:avLst/>
          </a:prstGeom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196346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04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9" r:id="rId1"/>
    <p:sldLayoutId id="2147484840" r:id="rId2"/>
    <p:sldLayoutId id="2147484841" r:id="rId3"/>
    <p:sldLayoutId id="2147484842" r:id="rId4"/>
    <p:sldLayoutId id="2147484843" r:id="rId5"/>
    <p:sldLayoutId id="2147484844" r:id="rId6"/>
    <p:sldLayoutId id="2147484845" r:id="rId7"/>
    <p:sldLayoutId id="2147484846" r:id="rId8"/>
    <p:sldLayoutId id="2147484847" r:id="rId9"/>
    <p:sldLayoutId id="2147484848" r:id="rId10"/>
    <p:sldLayoutId id="2147484849" r:id="rId11"/>
    <p:sldLayoutId id="2147484850" r:id="rId12"/>
    <p:sldLayoutId id="2147484851" r:id="rId13"/>
    <p:sldLayoutId id="2147484852" r:id="rId14"/>
    <p:sldLayoutId id="2147484853" r:id="rId15"/>
    <p:sldLayoutId id="2147484854" r:id="rId16"/>
    <p:sldLayoutId id="2147484855" r:id="rId17"/>
    <p:sldLayoutId id="2147484856" r:id="rId18"/>
    <p:sldLayoutId id="2147484857" r:id="rId19"/>
    <p:sldLayoutId id="2147484858" r:id="rId20"/>
    <p:sldLayoutId id="2147484859" r:id="rId21"/>
    <p:sldLayoutId id="2147484860" r:id="rId22"/>
    <p:sldLayoutId id="2147484861" r:id="rId23"/>
    <p:sldLayoutId id="2147484862" r:id="rId24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8D0D8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1"/>
          <p:cNvSpPr>
            <a:spLocks noChangeArrowheads="1"/>
          </p:cNvSpPr>
          <p:nvPr/>
        </p:nvSpPr>
        <p:spPr bwMode="auto">
          <a:xfrm>
            <a:off x="0" y="6308745"/>
            <a:ext cx="9144000" cy="5492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2408"/>
            <a:ext cx="1981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2E2E2E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DE" dirty="0" smtClean="0">
                <a:cs typeface="+mn-cs"/>
              </a:rPr>
              <a:t>18.07.2013</a:t>
            </a:r>
            <a:endParaRPr lang="de-DE" dirty="0">
              <a:cs typeface="+mn-cs"/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01013" y="6402408"/>
            <a:ext cx="8874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2E2E2E"/>
                </a:solidFill>
                <a:latin typeface="Arial" charset="0"/>
              </a:defRPr>
            </a:lvl1pPr>
          </a:lstStyle>
          <a:p>
            <a:pPr>
              <a:defRPr/>
            </a:pPr>
            <a:fld id="{B1573732-158F-4DCF-A31E-CF70444DAF99}" type="slidenum">
              <a:rPr lang="de-DE">
                <a:cs typeface="+mn-cs"/>
              </a:rPr>
              <a:pPr>
                <a:defRPr/>
              </a:pPr>
              <a:t>‹#›</a:t>
            </a:fld>
            <a:endParaRPr lang="de-DE">
              <a:cs typeface="+mn-cs"/>
            </a:endParaRPr>
          </a:p>
        </p:txBody>
      </p:sp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2895600" y="6172200"/>
            <a:ext cx="0" cy="685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030" name="Line 22"/>
          <p:cNvSpPr>
            <a:spLocks noChangeShapeType="1"/>
          </p:cNvSpPr>
          <p:nvPr/>
        </p:nvSpPr>
        <p:spPr bwMode="auto">
          <a:xfrm>
            <a:off x="6248400" y="6172200"/>
            <a:ext cx="0" cy="685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033" name="Line 32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034" name="Line 33"/>
          <p:cNvSpPr>
            <a:spLocks noChangeShapeType="1"/>
          </p:cNvSpPr>
          <p:nvPr/>
        </p:nvSpPr>
        <p:spPr bwMode="auto">
          <a:xfrm flipV="1">
            <a:off x="7092950" y="20"/>
            <a:ext cx="0" cy="83661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de-DE" sz="160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2708410" y="6468798"/>
            <a:ext cx="3659087" cy="30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de-DE" sz="1200" dirty="0" err="1" smtClean="0">
                <a:solidFill>
                  <a:srgbClr val="2E2E2E"/>
                </a:solidFill>
                <a:latin typeface="Arial" pitchFamily="34" charset="0"/>
                <a:cs typeface="+mn-cs"/>
              </a:rPr>
              <a:t>Alpbach</a:t>
            </a:r>
            <a:r>
              <a:rPr lang="de-DE" sz="1200" dirty="0" smtClean="0">
                <a:solidFill>
                  <a:srgbClr val="2E2E2E"/>
                </a:solidFill>
                <a:latin typeface="Arial" pitchFamily="34" charset="0"/>
                <a:cs typeface="+mn-cs"/>
              </a:rPr>
              <a:t> Summer School </a:t>
            </a:r>
            <a:endParaRPr lang="de-DE" sz="1200" dirty="0">
              <a:solidFill>
                <a:srgbClr val="2E2E2E"/>
              </a:solidFill>
              <a:latin typeface="Arial" pitchFamily="34" charset="0"/>
              <a:cs typeface="+mn-cs"/>
            </a:endParaRPr>
          </a:p>
        </p:txBody>
      </p:sp>
      <p:pic>
        <p:nvPicPr>
          <p:cNvPr id="1037" name="Grafik 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5" y="6424613"/>
            <a:ext cx="19081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48" y="188640"/>
            <a:ext cx="1337116" cy="522608"/>
          </a:xfrm>
          <a:prstGeom prst="rect">
            <a:avLst/>
          </a:prstGeom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196346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43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4" r:id="rId1"/>
    <p:sldLayoutId id="2147484865" r:id="rId2"/>
    <p:sldLayoutId id="2147484866" r:id="rId3"/>
    <p:sldLayoutId id="2147484867" r:id="rId4"/>
    <p:sldLayoutId id="2147484868" r:id="rId5"/>
    <p:sldLayoutId id="2147484869" r:id="rId6"/>
    <p:sldLayoutId id="2147484870" r:id="rId7"/>
    <p:sldLayoutId id="2147484871" r:id="rId8"/>
    <p:sldLayoutId id="2147484872" r:id="rId9"/>
    <p:sldLayoutId id="2147484873" r:id="rId10"/>
    <p:sldLayoutId id="2147484874" r:id="rId11"/>
    <p:sldLayoutId id="2147484875" r:id="rId12"/>
    <p:sldLayoutId id="2147484876" r:id="rId13"/>
    <p:sldLayoutId id="2147484877" r:id="rId14"/>
    <p:sldLayoutId id="2147484878" r:id="rId15"/>
    <p:sldLayoutId id="2147484879" r:id="rId16"/>
    <p:sldLayoutId id="2147484880" r:id="rId17"/>
    <p:sldLayoutId id="2147484881" r:id="rId18"/>
    <p:sldLayoutId id="2147484883" r:id="rId19"/>
    <p:sldLayoutId id="2147484884" r:id="rId20"/>
    <p:sldLayoutId id="2147484885" r:id="rId21"/>
    <p:sldLayoutId id="2147484886" r:id="rId22"/>
    <p:sldLayoutId id="2147484887" r:id="rId23"/>
    <p:sldLayoutId id="2147484888" r:id="rId24"/>
    <p:sldLayoutId id="2147484889" r:id="rId25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8403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04" r:id="rId1"/>
    <p:sldLayoutId id="2147484905" r:id="rId2"/>
    <p:sldLayoutId id="2147484906" r:id="rId3"/>
    <p:sldLayoutId id="2147484907" r:id="rId4"/>
    <p:sldLayoutId id="2147484908" r:id="rId5"/>
    <p:sldLayoutId id="2147484909" r:id="rId6"/>
    <p:sldLayoutId id="2147484910" r:id="rId7"/>
    <p:sldLayoutId id="2147484911" r:id="rId8"/>
    <p:sldLayoutId id="2147484912" r:id="rId9"/>
    <p:sldLayoutId id="2147484913" r:id="rId10"/>
    <p:sldLayoutId id="21474849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8928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28" r:id="rId1"/>
    <p:sldLayoutId id="2147484929" r:id="rId2"/>
    <p:sldLayoutId id="2147484930" r:id="rId3"/>
    <p:sldLayoutId id="2147484931" r:id="rId4"/>
    <p:sldLayoutId id="2147484932" r:id="rId5"/>
    <p:sldLayoutId id="2147484933" r:id="rId6"/>
    <p:sldLayoutId id="2147484934" r:id="rId7"/>
    <p:sldLayoutId id="2147484935" r:id="rId8"/>
    <p:sldLayoutId id="2147484936" r:id="rId9"/>
    <p:sldLayoutId id="2147484937" r:id="rId10"/>
    <p:sldLayoutId id="21474849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608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40" r:id="rId1"/>
    <p:sldLayoutId id="2147484941" r:id="rId2"/>
    <p:sldLayoutId id="2147484942" r:id="rId3"/>
    <p:sldLayoutId id="2147484943" r:id="rId4"/>
    <p:sldLayoutId id="2147484944" r:id="rId5"/>
    <p:sldLayoutId id="2147484945" r:id="rId6"/>
    <p:sldLayoutId id="2147484946" r:id="rId7"/>
    <p:sldLayoutId id="2147484947" r:id="rId8"/>
    <p:sldLayoutId id="2147484948" r:id="rId9"/>
    <p:sldLayoutId id="2147484949" r:id="rId10"/>
    <p:sldLayoutId id="21474849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06282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52" r:id="rId1"/>
    <p:sldLayoutId id="2147484953" r:id="rId2"/>
    <p:sldLayoutId id="2147484954" r:id="rId3"/>
    <p:sldLayoutId id="2147484955" r:id="rId4"/>
    <p:sldLayoutId id="2147484956" r:id="rId5"/>
    <p:sldLayoutId id="2147484957" r:id="rId6"/>
    <p:sldLayoutId id="2147484958" r:id="rId7"/>
    <p:sldLayoutId id="2147484959" r:id="rId8"/>
    <p:sldLayoutId id="2147484960" r:id="rId9"/>
    <p:sldLayoutId id="2147484961" r:id="rId10"/>
    <p:sldLayoutId id="21474849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40AF195-1E5D-4598-A54A-501F1627E2F2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08.03.2017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D2E9DC-C0F7-407F-8F47-397B9327DD17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41302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64" r:id="rId1"/>
    <p:sldLayoutId id="2147484965" r:id="rId2"/>
    <p:sldLayoutId id="2147484966" r:id="rId3"/>
    <p:sldLayoutId id="2147484967" r:id="rId4"/>
    <p:sldLayoutId id="2147484968" r:id="rId5"/>
    <p:sldLayoutId id="2147484969" r:id="rId6"/>
    <p:sldLayoutId id="2147484970" r:id="rId7"/>
    <p:sldLayoutId id="2147484971" r:id="rId8"/>
    <p:sldLayoutId id="2147484972" r:id="rId9"/>
    <p:sldLayoutId id="2147484973" r:id="rId10"/>
    <p:sldLayoutId id="21474849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8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ideo" Target="../media/media8.mp4"/><Relationship Id="rId13" Type="http://schemas.openxmlformats.org/officeDocument/2006/relationships/slideLayout" Target="../slideLayouts/slideLayout83.xml"/><Relationship Id="rId18" Type="http://schemas.openxmlformats.org/officeDocument/2006/relationships/image" Target="../media/image22.png"/><Relationship Id="rId3" Type="http://schemas.microsoft.com/office/2007/relationships/media" Target="../media/media6.mp4"/><Relationship Id="rId21" Type="http://schemas.openxmlformats.org/officeDocument/2006/relationships/image" Target="../media/image25.png"/><Relationship Id="rId7" Type="http://schemas.microsoft.com/office/2007/relationships/media" Target="../media/media8.mp4"/><Relationship Id="rId12" Type="http://schemas.openxmlformats.org/officeDocument/2006/relationships/video" Target="../media/media10.mp4"/><Relationship Id="rId17" Type="http://schemas.openxmlformats.org/officeDocument/2006/relationships/image" Target="../media/image21.png"/><Relationship Id="rId2" Type="http://schemas.openxmlformats.org/officeDocument/2006/relationships/video" Target="../media/media5.mp4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microsoft.com/office/2007/relationships/media" Target="../media/media10.mp4"/><Relationship Id="rId24" Type="http://schemas.openxmlformats.org/officeDocument/2006/relationships/image" Target="../media/image28.gif"/><Relationship Id="rId5" Type="http://schemas.microsoft.com/office/2007/relationships/media" Target="../media/media7.mp4"/><Relationship Id="rId15" Type="http://schemas.openxmlformats.org/officeDocument/2006/relationships/image" Target="../media/image19.jpeg"/><Relationship Id="rId23" Type="http://schemas.openxmlformats.org/officeDocument/2006/relationships/image" Target="../media/image27.png"/><Relationship Id="rId10" Type="http://schemas.openxmlformats.org/officeDocument/2006/relationships/video" Target="../media/media9.mp4"/><Relationship Id="rId19" Type="http://schemas.openxmlformats.org/officeDocument/2006/relationships/image" Target="../media/image23.png"/><Relationship Id="rId4" Type="http://schemas.openxmlformats.org/officeDocument/2006/relationships/video" Target="../media/media6.mp4"/><Relationship Id="rId9" Type="http://schemas.microsoft.com/office/2007/relationships/media" Target="../media/media9.mp4"/><Relationship Id="rId14" Type="http://schemas.openxmlformats.org/officeDocument/2006/relationships/notesSlide" Target="../notesSlides/notesSlide11.xml"/><Relationship Id="rId22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image" Target="../media/image21.png"/><Relationship Id="rId9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6.xml"/><Relationship Id="rId6" Type="http://schemas.openxmlformats.org/officeDocument/2006/relationships/image" Target="../media/image390.png"/><Relationship Id="rId5" Type="http://schemas.openxmlformats.org/officeDocument/2006/relationships/image" Target="../media/image35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png"/><Relationship Id="rId18" Type="http://schemas.microsoft.com/office/2007/relationships/hdphoto" Target="../media/hdphoto6.wdp"/><Relationship Id="rId3" Type="http://schemas.openxmlformats.org/officeDocument/2006/relationships/image" Target="../media/image20.png"/><Relationship Id="rId7" Type="http://schemas.openxmlformats.org/officeDocument/2006/relationships/image" Target="../media/image38.png"/><Relationship Id="rId12" Type="http://schemas.microsoft.com/office/2007/relationships/hdphoto" Target="../media/hdphoto3.wdp"/><Relationship Id="rId17" Type="http://schemas.openxmlformats.org/officeDocument/2006/relationships/image" Target="../media/image45.png"/><Relationship Id="rId2" Type="http://schemas.openxmlformats.org/officeDocument/2006/relationships/image" Target="../media/image19.jpeg"/><Relationship Id="rId16" Type="http://schemas.microsoft.com/office/2007/relationships/hdphoto" Target="../media/hdphoto5.wdp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4.png"/><Relationship Id="rId10" Type="http://schemas.openxmlformats.org/officeDocument/2006/relationships/image" Target="../media/image41.png"/><Relationship Id="rId19" Type="http://schemas.openxmlformats.org/officeDocument/2006/relationships/image" Target="../media/image400.png"/><Relationship Id="rId4" Type="http://schemas.openxmlformats.org/officeDocument/2006/relationships/image" Target="../media/image21.png"/><Relationship Id="rId9" Type="http://schemas.openxmlformats.org/officeDocument/2006/relationships/image" Target="../media/image40.png"/><Relationship Id="rId1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20.png"/><Relationship Id="rId7" Type="http://schemas.openxmlformats.org/officeDocument/2006/relationships/image" Target="../media/image45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36.png"/><Relationship Id="rId5" Type="http://schemas.openxmlformats.org/officeDocument/2006/relationships/image" Target="../media/image46.png"/><Relationship Id="rId4" Type="http://schemas.openxmlformats.org/officeDocument/2006/relationships/image" Target="../media/image21.png"/><Relationship Id="rId9" Type="http://schemas.openxmlformats.org/officeDocument/2006/relationships/image" Target="../media/image4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48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FFECTS_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9139941" cy="4572000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10200"/>
            <a:ext cx="9144000" cy="990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de-DE" sz="2800" dirty="0">
                <a:effectLst/>
              </a:rPr>
              <a:t/>
            </a:r>
            <a:br>
              <a:rPr lang="de-DE" sz="2800" dirty="0">
                <a:effectLst/>
              </a:rPr>
            </a:br>
            <a:r>
              <a:rPr lang="de-DE" sz="2800" dirty="0" err="1"/>
              <a:t>Forecasting</a:t>
            </a:r>
            <a:r>
              <a:rPr lang="de-DE" sz="2800" dirty="0"/>
              <a:t> CMEs in 3D - Multipoint </a:t>
            </a:r>
            <a:r>
              <a:rPr lang="de-DE" sz="2800" dirty="0" err="1"/>
              <a:t>vs</a:t>
            </a:r>
            <a:r>
              <a:rPr lang="de-DE" sz="2800" dirty="0"/>
              <a:t> </a:t>
            </a:r>
            <a:r>
              <a:rPr lang="de-DE" sz="2800" dirty="0" err="1"/>
              <a:t>single</a:t>
            </a:r>
            <a:r>
              <a:rPr lang="de-DE" sz="2800" dirty="0"/>
              <a:t> </a:t>
            </a:r>
            <a:r>
              <a:rPr lang="de-DE" sz="2800" dirty="0" err="1"/>
              <a:t>point</a:t>
            </a:r>
            <a:r>
              <a:rPr lang="de-DE" sz="2800" dirty="0"/>
              <a:t> </a:t>
            </a:r>
            <a:r>
              <a:rPr lang="de-DE" sz="2800" dirty="0" err="1"/>
              <a:t>observations</a:t>
            </a:r>
            <a:endParaRPr lang="en-US" sz="2800" b="0" cap="none" dirty="0">
              <a:solidFill>
                <a:schemeClr val="tx1"/>
              </a:solidFill>
              <a:effectLst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86199" y="2895600"/>
            <a:ext cx="5257801" cy="2286000"/>
          </a:xfrm>
        </p:spPr>
        <p:txBody>
          <a:bodyPr/>
          <a:lstStyle/>
          <a:p>
            <a:pPr eaLnBrk="1" hangingPunct="1">
              <a:lnSpc>
                <a:spcPct val="170000"/>
              </a:lnSpc>
              <a:spcBef>
                <a:spcPct val="0"/>
              </a:spcBef>
            </a:pPr>
            <a:endParaRPr lang="en-US" sz="2200" b="1" dirty="0" smtClean="0"/>
          </a:p>
          <a:p>
            <a:pPr eaLnBrk="1" hangingPunct="1">
              <a:lnSpc>
                <a:spcPct val="170000"/>
              </a:lnSpc>
              <a:spcBef>
                <a:spcPct val="0"/>
              </a:spcBef>
            </a:pPr>
            <a:endParaRPr lang="en-US" sz="2200" b="1" dirty="0" smtClean="0"/>
          </a:p>
          <a:p>
            <a:pPr eaLnBrk="1" hangingPunct="1">
              <a:lnSpc>
                <a:spcPct val="170000"/>
              </a:lnSpc>
              <a:spcBef>
                <a:spcPct val="0"/>
              </a:spcBef>
            </a:pPr>
            <a:endParaRPr lang="en-US" sz="2200" b="1" dirty="0" smtClean="0"/>
          </a:p>
          <a:p>
            <a:pPr eaLnBrk="1" hangingPunct="1">
              <a:lnSpc>
                <a:spcPct val="170000"/>
              </a:lnSpc>
              <a:spcBef>
                <a:spcPct val="0"/>
              </a:spcBef>
            </a:pPr>
            <a:endParaRPr lang="en-US" sz="2200" b="1" dirty="0" smtClean="0"/>
          </a:p>
          <a:p>
            <a:pPr eaLnBrk="1" hangingPunct="1">
              <a:lnSpc>
                <a:spcPct val="170000"/>
              </a:lnSpc>
              <a:spcBef>
                <a:spcPct val="0"/>
              </a:spcBef>
            </a:pPr>
            <a:endParaRPr lang="en-US" sz="2400" b="1" dirty="0" smtClean="0"/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Volker </a:t>
            </a:r>
            <a:r>
              <a:rPr lang="en-US" dirty="0" err="1" smtClean="0"/>
              <a:t>Bothmer</a:t>
            </a:r>
            <a:r>
              <a:rPr lang="en-US" dirty="0" smtClean="0"/>
              <a:t>,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dirty="0" smtClean="0"/>
              <a:t>N. </a:t>
            </a:r>
            <a:r>
              <a:rPr lang="en-US" dirty="0" err="1" smtClean="0"/>
              <a:t>Mrotzek</a:t>
            </a:r>
            <a:r>
              <a:rPr lang="en-US" dirty="0" smtClean="0"/>
              <a:t>, J. </a:t>
            </a:r>
            <a:r>
              <a:rPr lang="en-US" dirty="0" err="1" smtClean="0"/>
              <a:t>Hinrichs</a:t>
            </a:r>
            <a:r>
              <a:rPr lang="en-US" dirty="0" smtClean="0"/>
              <a:t>, G. </a:t>
            </a:r>
            <a:r>
              <a:rPr lang="en-US" dirty="0" err="1" smtClean="0"/>
              <a:t>Nisticó</a:t>
            </a:r>
            <a:endParaRPr lang="en-US" dirty="0" smtClean="0"/>
          </a:p>
          <a:p>
            <a:pPr algn="ctr" eaLnBrk="1" hangingPunct="1">
              <a:spcBef>
                <a:spcPct val="0"/>
              </a:spcBef>
            </a:pPr>
            <a:r>
              <a:rPr lang="en-US" dirty="0" smtClean="0"/>
              <a:t>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400" dirty="0" smtClean="0"/>
              <a:t>University of </a:t>
            </a:r>
            <a:r>
              <a:rPr lang="en-US" sz="1400" dirty="0" err="1" smtClean="0"/>
              <a:t>Göttingen</a:t>
            </a:r>
            <a:endParaRPr lang="en-US" sz="1400" dirty="0"/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1400" dirty="0" smtClean="0"/>
              <a:t>Institute for Astrophysics</a:t>
            </a:r>
            <a:endParaRPr lang="en-US" dirty="0"/>
          </a:p>
          <a:p>
            <a:pPr algn="ctr" eaLnBrk="1" hangingPunct="1">
              <a:lnSpc>
                <a:spcPct val="200000"/>
              </a:lnSpc>
              <a:spcBef>
                <a:spcPct val="0"/>
              </a:spcBef>
            </a:pPr>
            <a:r>
              <a:rPr lang="en-US" sz="1400" dirty="0" smtClean="0"/>
              <a:t>9 March 2017 </a:t>
            </a:r>
          </a:p>
          <a:p>
            <a:pPr algn="ctr" eaLnBrk="1" hangingPunct="1">
              <a:lnSpc>
                <a:spcPct val="200000"/>
              </a:lnSpc>
              <a:spcBef>
                <a:spcPct val="0"/>
              </a:spcBef>
            </a:pPr>
            <a:r>
              <a:rPr lang="en-US" sz="1400" b="1" dirty="0"/>
              <a:t>L5 in Tandem with L1: Future Space-Weather Missions </a:t>
            </a:r>
            <a:r>
              <a:rPr lang="en-US" sz="1400" b="1" dirty="0" smtClean="0"/>
              <a:t>Workshop</a:t>
            </a:r>
          </a:p>
          <a:p>
            <a:pPr algn="ctr" eaLnBrk="1" hangingPunct="1">
              <a:lnSpc>
                <a:spcPct val="200000"/>
              </a:lnSpc>
              <a:spcBef>
                <a:spcPct val="0"/>
              </a:spcBef>
            </a:pPr>
            <a:r>
              <a:rPr lang="en-US" sz="1400" dirty="0"/>
              <a:t>Department for Business, Energy &amp; Industrial Strategy </a:t>
            </a:r>
            <a:endParaRPr lang="en-US" sz="1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6944" y="4267200"/>
            <a:ext cx="800219" cy="2154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8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Credit</a:t>
            </a:r>
            <a:r>
              <a:rPr lang="de-DE" sz="8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NASA</a:t>
            </a:r>
            <a:endParaRPr lang="de-DE" sz="8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88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838200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rgbClr val="D6ECFF"/>
                </a:solidFill>
              </a:rPr>
              <a:t>Halo CME on September 29, 2013</a:t>
            </a:r>
            <a:endParaRPr lang="en-US" sz="3200" dirty="0">
              <a:solidFill>
                <a:srgbClr val="D6ECFF"/>
              </a:solidFill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152400" y="990600"/>
            <a:ext cx="8534400" cy="0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130930_c3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0000" y="1981200"/>
            <a:ext cx="4572000" cy="4572000"/>
          </a:xfrm>
          <a:prstGeom prst="rect">
            <a:avLst/>
          </a:prstGeom>
        </p:spPr>
      </p:pic>
      <p:pic>
        <p:nvPicPr>
          <p:cNvPr id="6" name="130929_c2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5000" y="1371600"/>
            <a:ext cx="26416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6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0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200" y="152400"/>
            <a:ext cx="9067800" cy="914400"/>
          </a:xfrm>
        </p:spPr>
        <p:txBody>
          <a:bodyPr/>
          <a:lstStyle/>
          <a:p>
            <a:pPr algn="ctr"/>
            <a:r>
              <a:rPr lang="de-DE" sz="2800" dirty="0" smtClean="0">
                <a:solidFill>
                  <a:srgbClr val="D6ECFF"/>
                </a:solidFill>
              </a:rPr>
              <a:t>CME on 29 September 2013 - SDO, STEREO/SECCHI/COR2 &amp; COR1 A </a:t>
            </a:r>
            <a:r>
              <a:rPr lang="de-DE" sz="2800" dirty="0" err="1" smtClean="0">
                <a:solidFill>
                  <a:srgbClr val="D6ECFF"/>
                </a:solidFill>
              </a:rPr>
              <a:t>observations</a:t>
            </a:r>
            <a:endParaRPr lang="de-DE" sz="2800" dirty="0">
              <a:solidFill>
                <a:srgbClr val="D6ECFF"/>
              </a:solidFill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838200" y="1142014"/>
            <a:ext cx="7315200" cy="986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JHV_movie_created_2016-01-25_06.57.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5292" y="1828800"/>
            <a:ext cx="3495675" cy="3616216"/>
          </a:xfrm>
          <a:prstGeom prst="rect">
            <a:avLst/>
          </a:prstGeom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2697"/>
            <a:ext cx="3200400" cy="3124200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179412"/>
            <a:ext cx="3022999" cy="32258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228600" y="1219200"/>
            <a:ext cx="510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Enlargement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small-scale</a:t>
            </a:r>
            <a:r>
              <a:rPr lang="de-DE" sz="1400" dirty="0" smtClean="0"/>
              <a:t> </a:t>
            </a:r>
            <a:r>
              <a:rPr lang="de-DE" sz="1400" dirty="0" err="1" smtClean="0"/>
              <a:t>features</a:t>
            </a:r>
            <a:endParaRPr lang="de-DE" sz="1400" dirty="0"/>
          </a:p>
        </p:txBody>
      </p:sp>
      <p:cxnSp>
        <p:nvCxnSpPr>
          <p:cNvPr id="6" name="Gerade Verbindung 5"/>
          <p:cNvCxnSpPr/>
          <p:nvPr/>
        </p:nvCxnSpPr>
        <p:spPr>
          <a:xfrm flipH="1">
            <a:off x="1219200" y="4792312"/>
            <a:ext cx="1040507" cy="652704"/>
          </a:xfrm>
          <a:prstGeom prst="line">
            <a:avLst/>
          </a:prstGeom>
          <a:ln>
            <a:solidFill>
              <a:schemeClr val="tx1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926255" y="2853060"/>
            <a:ext cx="292945" cy="2591956"/>
          </a:xfrm>
          <a:prstGeom prst="line">
            <a:avLst/>
          </a:prstGeom>
          <a:ln>
            <a:solidFill>
              <a:schemeClr val="tx1"/>
            </a:solidFill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-152400" y="5562600"/>
            <a:ext cx="2362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 smtClean="0"/>
              <a:t>Expansion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fine-scale</a:t>
            </a:r>
            <a:r>
              <a:rPr lang="de-DE" sz="1400" dirty="0" smtClean="0"/>
              <a:t> </a:t>
            </a:r>
            <a:r>
              <a:rPr lang="de-DE" sz="1400" dirty="0" err="1" smtClean="0"/>
              <a:t>features</a:t>
            </a:r>
            <a:endParaRPr lang="de-DE" sz="1400" dirty="0" smtClean="0"/>
          </a:p>
          <a:p>
            <a:pPr algn="ctr"/>
            <a:r>
              <a:rPr lang="de-DE" sz="1400" dirty="0" smtClean="0"/>
              <a:t>- Arrival </a:t>
            </a:r>
            <a:r>
              <a:rPr lang="de-DE" sz="1400" dirty="0" err="1" smtClean="0"/>
              <a:t>times</a:t>
            </a:r>
            <a:r>
              <a:rPr lang="de-DE" sz="1400" dirty="0" smtClean="0"/>
              <a:t> will </a:t>
            </a:r>
            <a:r>
              <a:rPr lang="de-DE" sz="1400" dirty="0" err="1" smtClean="0"/>
              <a:t>depend</a:t>
            </a:r>
            <a:r>
              <a:rPr lang="de-DE" sz="1400" dirty="0" smtClean="0"/>
              <a:t> on </a:t>
            </a:r>
            <a:r>
              <a:rPr lang="de-DE" sz="1400" dirty="0" err="1" smtClean="0"/>
              <a:t>observer‘s</a:t>
            </a:r>
            <a:r>
              <a:rPr lang="de-DE" sz="1400" dirty="0" smtClean="0"/>
              <a:t> </a:t>
            </a:r>
            <a:r>
              <a:rPr lang="de-DE" sz="1400" dirty="0" err="1" smtClean="0"/>
              <a:t>position</a:t>
            </a:r>
            <a:r>
              <a:rPr lang="de-DE" sz="1400" dirty="0" smtClean="0"/>
              <a:t> </a:t>
            </a:r>
            <a:r>
              <a:rPr lang="de-DE" sz="1400" dirty="0" err="1" smtClean="0"/>
              <a:t>wrt</a:t>
            </a:r>
            <a:r>
              <a:rPr lang="de-DE" sz="1400" dirty="0" smtClean="0"/>
              <a:t> CME SR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3323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upload.wikimedia.org/wikipedia/commons/e/e3/Magnificent_CME_Erupts_on_the_Sun_-_August_31.jpg"/>
          <p:cNvPicPr>
            <a:picLocks noChangeAspect="1" noChangeArrowheads="1"/>
          </p:cNvPicPr>
          <p:nvPr/>
        </p:nvPicPr>
        <p:blipFill rotWithShape="1"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3" r="11190"/>
          <a:stretch/>
        </p:blipFill>
        <p:spPr bwMode="auto">
          <a:xfrm>
            <a:off x="-49048" y="0"/>
            <a:ext cx="9209775" cy="68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-49048" y="1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476"/>
            <a:ext cx="1137424" cy="41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6" name="Gerader Verbinder 5"/>
          <p:cNvCxnSpPr/>
          <p:nvPr/>
        </p:nvCxnSpPr>
        <p:spPr>
          <a:xfrm>
            <a:off x="-49048" y="526889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1282390" y="6386376"/>
            <a:ext cx="2347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The GCS Model</a:t>
            </a:r>
            <a:endParaRPr lang="en-GB" sz="2000" i="1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-49048" y="6362516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cxnSp>
        <p:nvCxnSpPr>
          <p:cNvPr id="26" name="Gerader Verbinder 25"/>
          <p:cNvCxnSpPr/>
          <p:nvPr/>
        </p:nvCxnSpPr>
        <p:spPr>
          <a:xfrm>
            <a:off x="-49048" y="6360232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Bild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56563" y="6392849"/>
            <a:ext cx="465133" cy="462408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5330424" y="42740"/>
            <a:ext cx="36295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CME on 29 September 2013</a:t>
            </a:r>
            <a:endParaRPr lang="en-GB" sz="22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pic>
        <p:nvPicPr>
          <p:cNvPr id="2" name="20130929_C2_slow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35041" y="2449996"/>
            <a:ext cx="1969778" cy="196977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20130929_COR1A_slow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33456" y="511366"/>
            <a:ext cx="1969778" cy="196977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20130929_COR1B_slow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40617" y="4392072"/>
            <a:ext cx="1969778" cy="196977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20130929_COR2A_slow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95366" y="568324"/>
            <a:ext cx="2845002" cy="284500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20130929_COR2B_slow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038707" y="568324"/>
            <a:ext cx="2845002" cy="284500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20130929_HI_slow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205654" y="3438929"/>
            <a:ext cx="2858960" cy="285896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26" name="Picture 2" descr="http://stereo-ssc.nascom.nasa.gov/temp/222216514.gif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" t="1338" r="2243" b="612"/>
          <a:stretch/>
        </p:blipFill>
        <p:spPr bwMode="auto">
          <a:xfrm>
            <a:off x="2845682" y="3409517"/>
            <a:ext cx="3349684" cy="27302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423748" y="1299119"/>
            <a:ext cx="105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white"/>
                </a:solidFill>
                <a:latin typeface="Calibri" panose="020F0502020204030204"/>
                <a:cs typeface=""/>
              </a:rPr>
              <a:t>COR 1 A</a:t>
            </a:r>
            <a:endParaRPr lang="de-DE" sz="1800" dirty="0">
              <a:solidFill>
                <a:prstClr val="white"/>
              </a:solidFill>
              <a:latin typeface="Calibri" panose="020F0502020204030204"/>
              <a:cs typeface="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425601" y="5209469"/>
            <a:ext cx="105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white"/>
                </a:solidFill>
                <a:latin typeface="Calibri" panose="020F0502020204030204"/>
                <a:cs typeface=""/>
              </a:rPr>
              <a:t>COR 1 B</a:t>
            </a:r>
            <a:endParaRPr lang="de-DE" sz="1800" dirty="0">
              <a:solidFill>
                <a:prstClr val="white"/>
              </a:solidFill>
              <a:latin typeface="Calibri" panose="020F0502020204030204"/>
              <a:cs typeface="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403297" y="3263585"/>
            <a:ext cx="105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white"/>
                </a:solidFill>
                <a:latin typeface="Calibri" panose="020F0502020204030204"/>
                <a:cs typeface=""/>
              </a:rPr>
              <a:t>C 2</a:t>
            </a:r>
            <a:endParaRPr lang="de-DE" sz="1800" dirty="0">
              <a:solidFill>
                <a:prstClr val="white"/>
              </a:solidFill>
              <a:latin typeface="Calibri" panose="020F0502020204030204"/>
              <a:cs typeface="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077736" y="3016402"/>
            <a:ext cx="959006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white"/>
                </a:solidFill>
                <a:latin typeface="Calibri" panose="020F0502020204030204"/>
                <a:cs typeface=""/>
              </a:rPr>
              <a:t>COR 2 B</a:t>
            </a:r>
            <a:endParaRPr lang="de-DE" sz="1800" dirty="0">
              <a:solidFill>
                <a:prstClr val="white"/>
              </a:solidFill>
              <a:latin typeface="Calibri" panose="020F0502020204030204"/>
              <a:cs typeface="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6245158" y="3007251"/>
            <a:ext cx="959006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white"/>
                </a:solidFill>
                <a:latin typeface="Calibri" panose="020F0502020204030204"/>
                <a:cs typeface=""/>
              </a:rPr>
              <a:t>COR 2 A</a:t>
            </a:r>
            <a:endParaRPr lang="de-DE" sz="1800" dirty="0">
              <a:solidFill>
                <a:prstClr val="white"/>
              </a:solidFill>
              <a:latin typeface="Calibri" panose="020F0502020204030204"/>
              <a:cs typeface="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6211702" y="5928558"/>
            <a:ext cx="959006" cy="369332"/>
          </a:xfrm>
          <a:prstGeom prst="rect">
            <a:avLst/>
          </a:prstGeom>
          <a:solidFill>
            <a:schemeClr val="tx1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white"/>
                </a:solidFill>
                <a:latin typeface="Calibri" panose="020F0502020204030204"/>
                <a:cs typeface=""/>
              </a:rPr>
              <a:t>HI 1 A</a:t>
            </a:r>
            <a:endParaRPr lang="de-DE" sz="1800" dirty="0">
              <a:solidFill>
                <a:prstClr val="white"/>
              </a:solidFill>
              <a:latin typeface="Calibri" panose="020F0502020204030204"/>
              <a:cs typeface="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-594297" y="6635891"/>
            <a:ext cx="5150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CME Analysis – N .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Mrotzek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UGOE</a:t>
            </a:r>
            <a:endParaRPr lang="de-DE" sz="1800" dirty="0">
              <a:solidFill>
                <a:prstClr val="black"/>
              </a:solidFill>
              <a:latin typeface="Calibri" panose="020F0502020204030204"/>
              <a:cs typeface="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sz="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3847178" y="6023629"/>
            <a:ext cx="31667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de-DE" sz="1600" i="1" dirty="0" smtClean="0">
                <a:solidFill>
                  <a:prstClr val="black"/>
                </a:solidFill>
                <a:latin typeface="Corbel"/>
                <a:cs typeface=""/>
              </a:rPr>
              <a:t>(Stereo Orbit Tool)</a:t>
            </a:r>
            <a:endParaRPr lang="de-DE" sz="1600" dirty="0" smtClean="0">
              <a:solidFill>
                <a:prstClr val="black"/>
              </a:solidFill>
              <a:latin typeface="Corbel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7118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916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9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5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82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2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332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1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upload.wikimedia.org/wikipedia/commons/e/e3/Magnificent_CME_Erupts_on_the_Sun_-_August_3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3" r="11190"/>
          <a:stretch/>
        </p:blipFill>
        <p:spPr bwMode="auto">
          <a:xfrm>
            <a:off x="-49048" y="0"/>
            <a:ext cx="9209775" cy="68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-49048" y="1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476"/>
            <a:ext cx="1137424" cy="41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6" name="Gerader Verbinder 5"/>
          <p:cNvCxnSpPr/>
          <p:nvPr/>
        </p:nvCxnSpPr>
        <p:spPr>
          <a:xfrm>
            <a:off x="-49048" y="526889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1970292" y="45250"/>
            <a:ext cx="6106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>
                <a:latin typeface="Calibri" panose="020F0502020204030204"/>
                <a:cs typeface=""/>
              </a:rPr>
              <a:t>GCS </a:t>
            </a:r>
            <a:r>
              <a:rPr lang="de-DE" sz="2400" dirty="0" err="1" smtClean="0">
                <a:latin typeface="Calibri" panose="020F0502020204030204"/>
                <a:cs typeface=""/>
              </a:rPr>
              <a:t>Modelling</a:t>
            </a:r>
            <a:r>
              <a:rPr lang="de-DE" sz="2400" dirty="0" smtClean="0">
                <a:latin typeface="Calibri" panose="020F0502020204030204"/>
                <a:cs typeface=""/>
              </a:rPr>
              <a:t> </a:t>
            </a:r>
            <a:r>
              <a:rPr lang="de-DE" sz="2400" dirty="0" err="1" smtClean="0">
                <a:latin typeface="Calibri" panose="020F0502020204030204"/>
                <a:cs typeface=""/>
              </a:rPr>
              <a:t>of</a:t>
            </a:r>
            <a:r>
              <a:rPr lang="de-DE" sz="2400" dirty="0" smtClean="0">
                <a:latin typeface="Calibri" panose="020F0502020204030204"/>
                <a:cs typeface=""/>
              </a:rPr>
              <a:t> Multipoint </a:t>
            </a:r>
            <a:r>
              <a:rPr lang="de-DE" sz="2400" dirty="0" err="1" smtClean="0">
                <a:latin typeface="Calibri" panose="020F0502020204030204"/>
                <a:cs typeface=""/>
              </a:rPr>
              <a:t>Observations</a:t>
            </a:r>
            <a:endParaRPr lang="de-DE" sz="2400" dirty="0">
              <a:latin typeface="Calibri" panose="020F0502020204030204"/>
              <a:cs typeface="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sz="800" dirty="0">
              <a:latin typeface="Calibri" panose="020F0502020204030204"/>
              <a:cs typeface="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282390" y="6386376"/>
            <a:ext cx="2347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The GCS Model</a:t>
            </a:r>
            <a:endParaRPr lang="en-GB" sz="2000" i="1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-49048" y="6362516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cxnSp>
        <p:nvCxnSpPr>
          <p:cNvPr id="26" name="Gerader Verbinder 25"/>
          <p:cNvCxnSpPr/>
          <p:nvPr/>
        </p:nvCxnSpPr>
        <p:spPr>
          <a:xfrm>
            <a:off x="-49048" y="6360232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5510" y="7418"/>
            <a:ext cx="465133" cy="462408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-55649" y="6423998"/>
            <a:ext cx="3501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GCS Modelling 2013-09-29</a:t>
            </a:r>
            <a:endParaRPr lang="en-GB" sz="22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136" y="1707480"/>
            <a:ext cx="3370414" cy="340593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618" y="3451302"/>
            <a:ext cx="2863588" cy="28937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8" y="3447657"/>
            <a:ext cx="2863588" cy="28937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825" y="529173"/>
            <a:ext cx="2900314" cy="29308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7" y="546282"/>
            <a:ext cx="2877391" cy="29077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Textfeld 16"/>
          <p:cNvSpPr txBox="1"/>
          <p:nvPr/>
        </p:nvSpPr>
        <p:spPr>
          <a:xfrm>
            <a:off x="2957733" y="546385"/>
            <a:ext cx="4392241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de-DE" sz="1800" b="1" dirty="0" smtClean="0">
                <a:solidFill>
                  <a:prstClr val="black"/>
                </a:solidFill>
                <a:latin typeface="Corbel"/>
                <a:cs typeface=""/>
              </a:rPr>
              <a:t>Position on Sun:</a:t>
            </a:r>
          </a:p>
          <a:p>
            <a:pPr defTabSz="457200">
              <a:defRPr/>
            </a:pPr>
            <a:endParaRPr lang="de-DE" sz="800" b="1" dirty="0" smtClean="0">
              <a:solidFill>
                <a:prstClr val="black"/>
              </a:solidFill>
              <a:latin typeface="Corbel"/>
              <a:cs typeface=""/>
            </a:endParaRPr>
          </a:p>
          <a:p>
            <a:pPr defTabSz="457200">
              <a:defRPr/>
            </a:pPr>
            <a:r>
              <a:rPr lang="el-GR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Φ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= 12°</a:t>
            </a:r>
            <a:r>
              <a:rPr lang="de-DE" sz="1600" dirty="0">
                <a:solidFill>
                  <a:prstClr val="black"/>
                </a:solidFill>
                <a:latin typeface="Calibri" panose="020F0502020204030204"/>
                <a:cs typeface=""/>
              </a:rPr>
              <a:t>	</a:t>
            </a:r>
            <a:r>
              <a:rPr lang="el-GR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θ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= 25.12°</a:t>
            </a:r>
          </a:p>
          <a:p>
            <a:pPr defTabSz="457200">
              <a:defRPr/>
            </a:pP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Associated C1.2  </a:t>
            </a:r>
            <a:r>
              <a:rPr lang="de-DE" sz="16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Flare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at: </a:t>
            </a:r>
          </a:p>
          <a:p>
            <a:pPr defTabSz="457200">
              <a:defRPr/>
            </a:pPr>
            <a:r>
              <a:rPr lang="el-GR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Φ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600" dirty="0">
                <a:solidFill>
                  <a:prstClr val="black"/>
                </a:solidFill>
                <a:latin typeface="Calibri" panose="020F0502020204030204"/>
                <a:cs typeface=""/>
              </a:rPr>
              <a:t>= 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33°</a:t>
            </a:r>
            <a:r>
              <a:rPr lang="de-DE" sz="1600" dirty="0">
                <a:solidFill>
                  <a:prstClr val="black"/>
                </a:solidFill>
                <a:latin typeface="Calibri" panose="020F0502020204030204"/>
                <a:cs typeface=""/>
              </a:rPr>
              <a:t>	</a:t>
            </a:r>
            <a:r>
              <a:rPr lang="el-GR" sz="1600" dirty="0">
                <a:solidFill>
                  <a:prstClr val="black"/>
                </a:solidFill>
                <a:latin typeface="Calibri" panose="020F0502020204030204"/>
                <a:cs typeface=""/>
              </a:rPr>
              <a:t>θ</a:t>
            </a:r>
            <a:r>
              <a:rPr lang="de-DE" sz="1600" dirty="0">
                <a:solidFill>
                  <a:prstClr val="black"/>
                </a:solidFill>
                <a:latin typeface="Calibri" panose="020F0502020204030204"/>
                <a:cs typeface=""/>
              </a:rPr>
              <a:t> = 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10°</a:t>
            </a:r>
            <a:endParaRPr lang="de-DE" sz="16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2957732" y="5137270"/>
            <a:ext cx="544518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de-DE" sz="1800" b="1" dirty="0" err="1" smtClean="0">
                <a:solidFill>
                  <a:prstClr val="black"/>
                </a:solidFill>
                <a:latin typeface="Corbel"/>
                <a:cs typeface=""/>
              </a:rPr>
              <a:t>Geometrical</a:t>
            </a:r>
            <a:r>
              <a:rPr lang="de-DE" sz="1800" b="1" dirty="0" smtClean="0">
                <a:solidFill>
                  <a:prstClr val="black"/>
                </a:solidFill>
                <a:latin typeface="Corbel"/>
                <a:cs typeface=""/>
              </a:rPr>
              <a:t> </a:t>
            </a:r>
            <a:r>
              <a:rPr lang="de-DE" sz="1800" b="1" dirty="0" err="1" smtClean="0">
                <a:solidFill>
                  <a:prstClr val="black"/>
                </a:solidFill>
                <a:latin typeface="Corbel"/>
                <a:cs typeface=""/>
              </a:rPr>
              <a:t>parameter</a:t>
            </a:r>
            <a:r>
              <a:rPr lang="de-DE" sz="1800" b="1" dirty="0" smtClean="0">
                <a:solidFill>
                  <a:prstClr val="black"/>
                </a:solidFill>
                <a:latin typeface="Corbel"/>
                <a:cs typeface=""/>
              </a:rPr>
              <a:t>:</a:t>
            </a:r>
          </a:p>
          <a:p>
            <a:pPr defTabSz="457200">
              <a:defRPr/>
            </a:pPr>
            <a:r>
              <a:rPr lang="el-GR" sz="16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α 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 = 63°</a:t>
            </a:r>
          </a:p>
          <a:p>
            <a:pPr defTabSz="457200">
              <a:defRPr/>
            </a:pPr>
            <a:r>
              <a:rPr lang="el-GR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γ</a:t>
            </a:r>
            <a:r>
              <a:rPr lang="de-DE" sz="1600" dirty="0" smtClean="0">
                <a:solidFill>
                  <a:prstClr val="black"/>
                </a:solidFill>
                <a:latin typeface="Corbel"/>
                <a:cs typeface=""/>
              </a:rPr>
              <a:t> 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 pitchFamily="34" charset="0"/>
                <a:cs typeface=""/>
              </a:rPr>
              <a:t>= -74.87°</a:t>
            </a:r>
          </a:p>
          <a:p>
            <a:pPr defTabSz="457200">
              <a:defRPr/>
            </a:pPr>
            <a:r>
              <a:rPr lang="el-GR" sz="1600" dirty="0">
                <a:solidFill>
                  <a:prstClr val="black"/>
                </a:solidFill>
                <a:latin typeface="Corbel"/>
                <a:cs typeface=""/>
              </a:rPr>
              <a:t>κ</a:t>
            </a:r>
            <a:r>
              <a:rPr lang="de-DE" sz="1600" dirty="0">
                <a:solidFill>
                  <a:prstClr val="black"/>
                </a:solidFill>
                <a:latin typeface="Corbel"/>
                <a:cs typeface=""/>
              </a:rPr>
              <a:t> = </a:t>
            </a:r>
            <a:r>
              <a:rPr lang="de-DE" sz="1600" dirty="0" smtClean="0">
                <a:solidFill>
                  <a:prstClr val="black"/>
                </a:solidFill>
                <a:latin typeface="Corbel"/>
                <a:cs typeface=""/>
              </a:rPr>
              <a:t>a/r </a:t>
            </a:r>
            <a:r>
              <a:rPr lang="de-DE" sz="16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= 0.54</a:t>
            </a:r>
          </a:p>
          <a:p>
            <a:pPr defTabSz="457200">
              <a:defRPr/>
            </a:pPr>
            <a:endParaRPr lang="de-DE" sz="1600" i="1" dirty="0" smtClean="0">
              <a:solidFill>
                <a:prstClr val="black"/>
              </a:solidFill>
              <a:latin typeface="Corbel"/>
              <a:cs typeface=""/>
            </a:endParaRPr>
          </a:p>
          <a:p>
            <a:pPr defTabSz="457200">
              <a:defRPr/>
            </a:pPr>
            <a:r>
              <a:rPr lang="de-DE" sz="1600" b="1" dirty="0" smtClean="0">
                <a:solidFill>
                  <a:srgbClr val="FF0000"/>
                </a:solidFill>
                <a:cs typeface=""/>
              </a:rPr>
              <a:t> - 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982651" y="3081970"/>
            <a:ext cx="959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srgbClr val="FFC000"/>
                </a:solidFill>
                <a:latin typeface="Calibri" panose="020F0502020204030204"/>
                <a:cs typeface=""/>
              </a:rPr>
              <a:t>COR 2 B</a:t>
            </a:r>
            <a:endParaRPr lang="de-DE" sz="1800" dirty="0">
              <a:solidFill>
                <a:srgbClr val="FFC000"/>
              </a:solidFill>
              <a:latin typeface="Calibri" panose="020F0502020204030204"/>
              <a:cs typeface="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6149122" y="3114150"/>
            <a:ext cx="959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srgbClr val="FFC000"/>
                </a:solidFill>
                <a:latin typeface="Calibri" panose="020F0502020204030204"/>
                <a:cs typeface=""/>
              </a:rPr>
              <a:t>COR 2 A</a:t>
            </a:r>
            <a:endParaRPr lang="de-DE" sz="1800" dirty="0">
              <a:solidFill>
                <a:srgbClr val="FFC000"/>
              </a:solidFill>
              <a:latin typeface="Calibri" panose="020F0502020204030204"/>
              <a:cs typeface="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2670716" y="1704406"/>
            <a:ext cx="959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srgbClr val="FFC000"/>
                </a:solidFill>
                <a:latin typeface="Calibri" panose="020F0502020204030204"/>
                <a:cs typeface=""/>
              </a:rPr>
              <a:t>C 3</a:t>
            </a:r>
            <a:endParaRPr lang="de-DE" sz="1800" dirty="0">
              <a:solidFill>
                <a:srgbClr val="FFC000"/>
              </a:solidFill>
              <a:latin typeface="Calibri" panose="020F0502020204030204"/>
              <a:cs typeface="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2082952" y="3477854"/>
            <a:ext cx="767386" cy="369332"/>
          </a:xfrm>
          <a:prstGeom prst="rect">
            <a:avLst/>
          </a:prstGeom>
          <a:solidFill>
            <a:schemeClr val="tx1">
              <a:alpha val="64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srgbClr val="FFC000"/>
                </a:solidFill>
                <a:latin typeface="Calibri" panose="020F0502020204030204"/>
                <a:cs typeface=""/>
              </a:rPr>
              <a:t>HI 1 B</a:t>
            </a:r>
            <a:endParaRPr lang="de-DE" sz="1800" dirty="0">
              <a:solidFill>
                <a:srgbClr val="FFC000"/>
              </a:solidFill>
              <a:latin typeface="Calibri" panose="020F0502020204030204"/>
              <a:cs typeface="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6256550" y="3491065"/>
            <a:ext cx="744151" cy="369332"/>
          </a:xfrm>
          <a:prstGeom prst="rect">
            <a:avLst/>
          </a:prstGeom>
          <a:solidFill>
            <a:schemeClr val="tx1">
              <a:alpha val="64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1800" dirty="0" smtClean="0">
                <a:solidFill>
                  <a:srgbClr val="FFC000"/>
                </a:solidFill>
                <a:latin typeface="Calibri" panose="020F0502020204030204"/>
                <a:cs typeface=""/>
              </a:rPr>
              <a:t>HI 1 A</a:t>
            </a:r>
            <a:endParaRPr lang="de-DE" sz="1800" dirty="0">
              <a:solidFill>
                <a:srgbClr val="FFC000"/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273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867" y="381000"/>
            <a:ext cx="91440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D6ECFF"/>
                </a:solidFill>
              </a:rPr>
              <a:t>Multipoint GCS Analysis of September 29, 2013 CME </a:t>
            </a:r>
            <a:r>
              <a:rPr lang="mr-IN" sz="2400" dirty="0" smtClean="0">
                <a:solidFill>
                  <a:srgbClr val="D6ECFF"/>
                </a:solidFill>
              </a:rPr>
              <a:t>–</a:t>
            </a:r>
            <a:r>
              <a:rPr lang="en-US" sz="2400" dirty="0" smtClean="0">
                <a:solidFill>
                  <a:srgbClr val="D6ECFF"/>
                </a:solidFill>
              </a:rPr>
              <a:t> STEREO/SECCHI/COR2 A,B; SOHO/LASCO C3</a:t>
            </a:r>
            <a:endParaRPr lang="en-US" sz="24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529167" y="1317092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Bild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067" y="1501239"/>
            <a:ext cx="5181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827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upload.wikimedia.org/wikipedia/commons/e/e3/Magnificent_CME_Erupts_on_the_Sun_-_August_3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3" r="11190"/>
          <a:stretch/>
        </p:blipFill>
        <p:spPr bwMode="auto">
          <a:xfrm>
            <a:off x="-49048" y="0"/>
            <a:ext cx="9209775" cy="68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-49048" y="1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476"/>
            <a:ext cx="1137424" cy="41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6" name="Gerader Verbinder 5"/>
          <p:cNvCxnSpPr/>
          <p:nvPr/>
        </p:nvCxnSpPr>
        <p:spPr>
          <a:xfrm flipV="1">
            <a:off x="-49048" y="523075"/>
            <a:ext cx="9209775" cy="245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3971560" y="45250"/>
            <a:ext cx="515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CME </a:t>
            </a:r>
            <a:r>
              <a:rPr lang="de-DE" sz="2400" dirty="0">
                <a:solidFill>
                  <a:prstClr val="black"/>
                </a:solidFill>
                <a:latin typeface="Calibri" panose="020F0502020204030204"/>
                <a:cs typeface=""/>
              </a:rPr>
              <a:t>P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ropagation </a:t>
            </a:r>
            <a:endParaRPr lang="de-DE" sz="2400" dirty="0">
              <a:solidFill>
                <a:prstClr val="black"/>
              </a:solidFill>
              <a:latin typeface="Calibri" panose="020F0502020204030204"/>
              <a:cs typeface="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sz="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282390" y="6386376"/>
            <a:ext cx="2347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The GCS Model</a:t>
            </a:r>
            <a:endParaRPr lang="en-GB" sz="2000" i="1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-49048" y="6362516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cxnSp>
        <p:nvCxnSpPr>
          <p:cNvPr id="26" name="Gerader Verbinder 25"/>
          <p:cNvCxnSpPr/>
          <p:nvPr/>
        </p:nvCxnSpPr>
        <p:spPr>
          <a:xfrm>
            <a:off x="-55649" y="6362516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6563" y="6392849"/>
            <a:ext cx="465133" cy="462408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-55649" y="6423998"/>
            <a:ext cx="42931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solidFill>
                  <a:prstClr val="black"/>
                </a:solidFill>
                <a:latin typeface="Calibri" panose="020F0502020204030204"/>
                <a:cs typeface=""/>
              </a:rPr>
              <a:t>CME Kinematics </a:t>
            </a:r>
            <a:r>
              <a:rPr lang="en-GB" sz="22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2013-09-29</a:t>
            </a:r>
            <a:endParaRPr lang="en-GB" sz="22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8" t="1463" r="28084" b="44879"/>
          <a:stretch/>
        </p:blipFill>
        <p:spPr>
          <a:xfrm>
            <a:off x="4278101" y="880241"/>
            <a:ext cx="4611028" cy="4611027"/>
          </a:xfrm>
          <a:prstGeom prst="rect">
            <a:avLst/>
          </a:prstGeom>
          <a:effectLst>
            <a:softEdge rad="63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feld 13"/>
              <p:cNvSpPr txBox="1"/>
              <p:nvPr/>
            </p:nvSpPr>
            <p:spPr>
              <a:xfrm>
                <a:off x="516667" y="4287227"/>
                <a:ext cx="3063822" cy="10032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b="1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Event </a:t>
                </a:r>
                <a:r>
                  <a:rPr lang="de-DE" sz="1800" b="1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from</a:t>
                </a:r>
                <a:r>
                  <a:rPr lang="de-DE" sz="1800" b="1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 29. Sep. 2013: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de-DE" sz="800" b="1" dirty="0" smtClean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"/>
                        </a:rPr>
                        <m:t>𝐸𝐹</m:t>
                      </m:r>
                      <m:r>
                        <a:rPr lang="de-DE" sz="1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"/>
                        </a:rPr>
                        <m:t>= </m:t>
                      </m:r>
                      <m:f>
                        <m:fPr>
                          <m:ctrlPr>
                            <a:rPr lang="de-DE" sz="18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</m:ctrlPr>
                            </m:sSubPr>
                            <m:e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𝐸𝑎𝑟𝑡h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</m:ctrlPr>
                            </m:sSubPr>
                            <m:e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𝐴𝑝𝑒𝑥</m:t>
                              </m:r>
                            </m:sub>
                          </m:sSub>
                        </m:den>
                      </m:f>
                      <m:r>
                        <a:rPr lang="de-DE" sz="1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"/>
                        </a:rPr>
                        <m:t>= </m:t>
                      </m:r>
                      <m:f>
                        <m:fPr>
                          <m:ctrlPr>
                            <a:rPr lang="de-DE" sz="18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</m:ctrlPr>
                            </m:sSubPr>
                            <m:e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𝐸𝑎𝑟𝑡h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</m:ctrlPr>
                            </m:sSubPr>
                            <m:e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de-DE" sz="18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"/>
                                </a:rPr>
                                <m:t>𝐴𝑝𝑒𝑥</m:t>
                              </m:r>
                            </m:sub>
                          </m:sSub>
                        </m:den>
                      </m:f>
                      <m:r>
                        <a:rPr lang="de-DE" sz="1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"/>
                        </a:rPr>
                        <m:t>=0.88</m:t>
                      </m:r>
                    </m:oMath>
                  </m:oMathPara>
                </a14:m>
                <a:endParaRPr lang="de-DE" sz="1800" dirty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</p:txBody>
          </p:sp>
        </mc:Choice>
        <mc:Fallback xmlns="">
          <p:sp>
            <p:nvSpPr>
              <p:cNvPr id="14" name="Textfeld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67" y="4287227"/>
                <a:ext cx="3063822" cy="1003288"/>
              </a:xfrm>
              <a:prstGeom prst="rect">
                <a:avLst/>
              </a:prstGeom>
              <a:blipFill>
                <a:blip r:embed="rId6"/>
                <a:stretch>
                  <a:fillRect l="-4781" t="-78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feld 1"/>
          <p:cNvSpPr txBox="1"/>
          <p:nvPr/>
        </p:nvSpPr>
        <p:spPr>
          <a:xfrm>
            <a:off x="347414" y="1058182"/>
            <a:ext cx="362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Which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part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of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the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CME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hits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earth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?</a:t>
            </a:r>
          </a:p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Assuming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self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similar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expansion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of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the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CME! </a:t>
            </a:r>
          </a:p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Calculate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Expansion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factor</a:t>
            </a:r>
            <a:r>
              <a:rPr lang="de-DE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using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GCS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parameters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.</a:t>
            </a:r>
          </a:p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Combining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the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EF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with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the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arrival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time in L1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we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can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calculate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the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distance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of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the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APEX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for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this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time.</a:t>
            </a:r>
            <a:endParaRPr lang="de-DE" sz="1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5199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upload.wikimedia.org/wikipedia/commons/e/e3/Magnificent_CME_Erupts_on_the_Sun_-_August_3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3" r="11190"/>
          <a:stretch/>
        </p:blipFill>
        <p:spPr bwMode="auto">
          <a:xfrm>
            <a:off x="-49048" y="0"/>
            <a:ext cx="9209775" cy="68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hteck 34"/>
          <p:cNvSpPr/>
          <p:nvPr/>
        </p:nvSpPr>
        <p:spPr>
          <a:xfrm>
            <a:off x="2389324" y="1540685"/>
            <a:ext cx="6554392" cy="380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49048" y="1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476"/>
            <a:ext cx="1137424" cy="41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6" name="Gerader Verbinder 5"/>
          <p:cNvCxnSpPr/>
          <p:nvPr/>
        </p:nvCxnSpPr>
        <p:spPr>
          <a:xfrm flipV="1">
            <a:off x="-49048" y="523075"/>
            <a:ext cx="9209775" cy="245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3971560" y="45250"/>
            <a:ext cx="515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Height-Time </a:t>
            </a:r>
            <a:r>
              <a:rPr lang="de-DE" sz="2400" dirty="0">
                <a:solidFill>
                  <a:prstClr val="black"/>
                </a:solidFill>
                <a:latin typeface="Calibri" panose="020F0502020204030204"/>
                <a:cs typeface=""/>
              </a:rPr>
              <a:t>P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rofile </a:t>
            </a:r>
            <a:r>
              <a:rPr lang="de-DE" sz="24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from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GCS </a:t>
            </a:r>
            <a:r>
              <a:rPr lang="de-DE" sz="24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M</a:t>
            </a:r>
            <a:r>
              <a:rPr lang="de-DE" sz="24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odelling</a:t>
            </a:r>
            <a:endParaRPr lang="de-DE" sz="2400" dirty="0">
              <a:solidFill>
                <a:prstClr val="black"/>
              </a:solidFill>
              <a:latin typeface="Calibri" panose="020F0502020204030204"/>
              <a:cs typeface="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sz="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282390" y="6386376"/>
            <a:ext cx="2347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The GCS Model</a:t>
            </a:r>
            <a:endParaRPr lang="en-GB" sz="2000" i="1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-49048" y="6362516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cxnSp>
        <p:nvCxnSpPr>
          <p:cNvPr id="26" name="Gerader Verbinder 25"/>
          <p:cNvCxnSpPr/>
          <p:nvPr/>
        </p:nvCxnSpPr>
        <p:spPr>
          <a:xfrm>
            <a:off x="-55649" y="6362516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6563" y="6392849"/>
            <a:ext cx="465133" cy="462408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-55649" y="6423998"/>
            <a:ext cx="36073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CME </a:t>
            </a:r>
            <a:r>
              <a:rPr lang="en-GB" sz="2200" dirty="0">
                <a:solidFill>
                  <a:prstClr val="black"/>
                </a:solidFill>
                <a:latin typeface="Calibri" panose="020F0502020204030204"/>
                <a:cs typeface=""/>
              </a:rPr>
              <a:t>Kinematics </a:t>
            </a:r>
            <a:r>
              <a:rPr lang="en-GB" sz="22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2013-09-29</a:t>
            </a:r>
            <a:endParaRPr lang="en-GB" sz="22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4" t="5398" r="50123" b="51342"/>
          <a:stretch/>
        </p:blipFill>
        <p:spPr>
          <a:xfrm>
            <a:off x="2687116" y="1605664"/>
            <a:ext cx="6017711" cy="358551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3" t="37114" r="89348" b="37216"/>
          <a:stretch/>
        </p:blipFill>
        <p:spPr>
          <a:xfrm>
            <a:off x="2455298" y="2464326"/>
            <a:ext cx="303151" cy="2233219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6" b="26236"/>
          <a:stretch/>
        </p:blipFill>
        <p:spPr>
          <a:xfrm>
            <a:off x="-55649" y="532889"/>
            <a:ext cx="1857020" cy="1005235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4" b="25909"/>
          <a:stretch/>
        </p:blipFill>
        <p:spPr>
          <a:xfrm>
            <a:off x="1798912" y="532889"/>
            <a:ext cx="1859147" cy="100523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6" b="26917"/>
          <a:stretch/>
        </p:blipFill>
        <p:spPr>
          <a:xfrm>
            <a:off x="3655805" y="532890"/>
            <a:ext cx="1857020" cy="100523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3" b="26471"/>
          <a:stretch/>
        </p:blipFill>
        <p:spPr>
          <a:xfrm>
            <a:off x="5504643" y="532895"/>
            <a:ext cx="1857020" cy="100522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4" b="26643"/>
          <a:stretch/>
        </p:blipFill>
        <p:spPr>
          <a:xfrm>
            <a:off x="7361479" y="526840"/>
            <a:ext cx="1861756" cy="1011284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61" b="20483"/>
          <a:stretch/>
        </p:blipFill>
        <p:spPr>
          <a:xfrm>
            <a:off x="7302137" y="5344561"/>
            <a:ext cx="1835262" cy="1017346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84" b="22761"/>
          <a:stretch/>
        </p:blipFill>
        <p:spPr>
          <a:xfrm>
            <a:off x="5466921" y="5341063"/>
            <a:ext cx="1835262" cy="1017346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84" b="22435"/>
          <a:stretch/>
        </p:blipFill>
        <p:spPr>
          <a:xfrm>
            <a:off x="3626483" y="5341063"/>
            <a:ext cx="1835262" cy="1023403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435" b="23035"/>
          <a:stretch/>
        </p:blipFill>
        <p:spPr>
          <a:xfrm>
            <a:off x="1798912" y="5347118"/>
            <a:ext cx="1835262" cy="1011293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755" b="23043"/>
          <a:stretch/>
        </p:blipFill>
        <p:spPr>
          <a:xfrm>
            <a:off x="-35470" y="5353173"/>
            <a:ext cx="1835262" cy="10052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/>
              <p:cNvSpPr txBox="1"/>
              <p:nvPr/>
            </p:nvSpPr>
            <p:spPr>
              <a:xfrm>
                <a:off x="5135137" y="4451126"/>
                <a:ext cx="3508949" cy="690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HI 1 SSE </a:t>
                </a:r>
                <a:r>
                  <a:rPr lang="de-DE" sz="1800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speed</a:t>
                </a: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 </a:t>
                </a:r>
                <a:r>
                  <a:rPr lang="de-DE" sz="1800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from</a:t>
                </a: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 HICAT (RAL):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"/>
                            </a:rPr>
                          </m:ctrlPr>
                        </m:sSubPr>
                        <m:e>
                          <m:r>
                            <a:rPr lang="de-DE" sz="1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"/>
                            </a:rPr>
                            <m:t>𝑣</m:t>
                          </m:r>
                        </m:e>
                        <m:sub>
                          <m:r>
                            <a:rPr lang="de-DE" sz="1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"/>
                            </a:rPr>
                            <m:t>𝐶𝑀𝐸</m:t>
                          </m:r>
                        </m:sub>
                      </m:sSub>
                      <m:r>
                        <a:rPr lang="de-DE" sz="1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cs typeface=""/>
                        </a:rPr>
                        <m:t>=992 </m:t>
                      </m:r>
                      <m:f>
                        <m:fPr>
                          <m:type m:val="skw"/>
                          <m:ctrlPr>
                            <a:rPr lang="de-DE" sz="1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sz="1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"/>
                            </a:rPr>
                            <m:t>km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sz="1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de-DE" sz="1800" dirty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</p:txBody>
          </p:sp>
        </mc:Choice>
        <mc:Fallback xmlns=""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137" y="4451126"/>
                <a:ext cx="3508949" cy="690830"/>
              </a:xfrm>
              <a:prstGeom prst="rect">
                <a:avLst/>
              </a:prstGeom>
              <a:blipFill>
                <a:blip r:embed="rId19"/>
                <a:stretch>
                  <a:fillRect l="-1389" t="-42478" b="-1247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feld 26"/>
          <p:cNvSpPr txBox="1"/>
          <p:nvPr/>
        </p:nvSpPr>
        <p:spPr>
          <a:xfrm>
            <a:off x="-49048" y="1671500"/>
            <a:ext cx="24383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Fit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coronagraph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Images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for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HT-Data.</a:t>
            </a:r>
          </a:p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Fit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polynomial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to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get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inital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CME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speed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.</a:t>
            </a:r>
          </a:p>
          <a:p>
            <a:pPr marL="285750" indent="-285750" defTabSz="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Use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fit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result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for</a:t>
            </a:r>
            <a:r>
              <a:rPr lang="de-DE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Drag-Fit.</a:t>
            </a:r>
          </a:p>
        </p:txBody>
      </p:sp>
    </p:spTree>
    <p:extLst>
      <p:ext uri="{BB962C8B-B14F-4D97-AF65-F5344CB8AC3E}">
        <p14:creationId xmlns:p14="http://schemas.microsoft.com/office/powerpoint/2010/main" val="105147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upload.wikimedia.org/wikipedia/commons/e/e3/Magnificent_CME_Erupts_on_the_Sun_-_August_3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3" r="11190"/>
          <a:stretch/>
        </p:blipFill>
        <p:spPr bwMode="auto">
          <a:xfrm>
            <a:off x="-49048" y="0"/>
            <a:ext cx="9209775" cy="68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hteck 18"/>
          <p:cNvSpPr/>
          <p:nvPr/>
        </p:nvSpPr>
        <p:spPr>
          <a:xfrm>
            <a:off x="-55649" y="1472467"/>
            <a:ext cx="6791132" cy="3383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5600744" y="478887"/>
            <a:ext cx="2900423" cy="5945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49048" y="1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476"/>
            <a:ext cx="1137424" cy="41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6" name="Gerader Verbinder 5"/>
          <p:cNvCxnSpPr/>
          <p:nvPr/>
        </p:nvCxnSpPr>
        <p:spPr>
          <a:xfrm>
            <a:off x="-49048" y="526889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3971560" y="45250"/>
            <a:ext cx="515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Final Drag fit</a:t>
            </a:r>
            <a:endParaRPr lang="de-DE" sz="2400" dirty="0">
              <a:solidFill>
                <a:prstClr val="black"/>
              </a:solidFill>
              <a:latin typeface="Calibri" panose="020F0502020204030204"/>
              <a:cs typeface="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sz="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282390" y="6386376"/>
            <a:ext cx="2347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The GCS Model</a:t>
            </a:r>
            <a:endParaRPr lang="en-GB" sz="2000" i="1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-49048" y="6362516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cxnSp>
        <p:nvCxnSpPr>
          <p:cNvPr id="26" name="Gerader Verbinder 25"/>
          <p:cNvCxnSpPr/>
          <p:nvPr/>
        </p:nvCxnSpPr>
        <p:spPr>
          <a:xfrm>
            <a:off x="-49048" y="6360232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6563" y="6392849"/>
            <a:ext cx="465133" cy="462408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3" t="4700" r="9442" b="50753"/>
          <a:stretch/>
        </p:blipFill>
        <p:spPr>
          <a:xfrm>
            <a:off x="276956" y="1553681"/>
            <a:ext cx="5224045" cy="317443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3" t="37114" r="89348" b="37216"/>
          <a:stretch/>
        </p:blipFill>
        <p:spPr>
          <a:xfrm>
            <a:off x="22396" y="2217806"/>
            <a:ext cx="248984" cy="18341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/>
              <p:cNvSpPr txBox="1"/>
              <p:nvPr/>
            </p:nvSpPr>
            <p:spPr>
              <a:xfrm>
                <a:off x="607741" y="702018"/>
                <a:ext cx="4599760" cy="9861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b="1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Expansion </a:t>
                </a:r>
                <a:r>
                  <a:rPr lang="de-DE" sz="1800" b="1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factor</a:t>
                </a:r>
                <a:r>
                  <a:rPr lang="de-DE" sz="1800" b="1" dirty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:</a:t>
                </a:r>
                <a:r>
                  <a:rPr lang="de-DE" sz="1800" b="1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 </a:t>
                </a:r>
                <a14:m>
                  <m:oMath xmlns:m="http://schemas.openxmlformats.org/officeDocument/2006/math"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𝐸𝐹</m:t>
                    </m:r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= </m:t>
                    </m:r>
                    <m:f>
                      <m:fPr>
                        <m:ctrlPr>
                          <a:rPr lang="de-DE" sz="1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1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"/>
                              </a:rPr>
                            </m:ctrlPr>
                          </m:sSubPr>
                          <m:e>
                            <m:r>
                              <a:rPr lang="de-DE" sz="1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"/>
                              </a:rPr>
                              <m:t>𝑣</m:t>
                            </m:r>
                          </m:e>
                          <m:sub>
                            <m:r>
                              <a:rPr lang="de-DE" sz="1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"/>
                              </a:rPr>
                              <m:t>𝐸𝑎𝑟𝑡h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de-DE" sz="1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"/>
                              </a:rPr>
                            </m:ctrlPr>
                          </m:sSubPr>
                          <m:e>
                            <m:r>
                              <a:rPr lang="de-DE" sz="1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"/>
                              </a:rPr>
                              <m:t>𝑣</m:t>
                            </m:r>
                          </m:e>
                          <m:sub>
                            <m:r>
                              <a:rPr lang="de-DE" sz="1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"/>
                              </a:rPr>
                              <m:t>𝐴𝑝𝑒𝑥</m:t>
                            </m:r>
                          </m:sub>
                        </m:sSub>
                      </m:den>
                    </m:f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=0.88</m:t>
                    </m:r>
                  </m:oMath>
                </a14:m>
                <a:endParaRPr lang="de-DE" sz="1800" dirty="0" smtClean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dirty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	</a:t>
                </a: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</m:ctrlPr>
                      </m:sSubPr>
                      <m:e>
                        <m: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  <m:t>𝑣</m:t>
                        </m:r>
                      </m:e>
                      <m:sub>
                        <m: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  <m:t>𝐸</m:t>
                        </m:r>
                        <m:r>
                          <a:rPr lang="de-DE" sz="1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  <m:t>𝑎𝑟𝑡h</m:t>
                        </m:r>
                      </m:sub>
                    </m:sSub>
                    <m:r>
                      <a:rPr lang="de-DE" sz="1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=</m:t>
                    </m:r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456</m:t>
                    </m:r>
                    <m:f>
                      <m:fPr>
                        <m:type m:val="skw"/>
                        <m:ctrlP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de-DE" sz="1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  <m:t>km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de-DE" sz="1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  <m:t>s</m:t>
                        </m:r>
                      </m:den>
                    </m:f>
                  </m:oMath>
                </a14:m>
                <a:endParaRPr lang="de-DE" sz="1800" dirty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de-DE" sz="1800" dirty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</p:txBody>
          </p:sp>
        </mc:Choice>
        <mc:Fallback xmlns="">
          <p:sp>
            <p:nvSpPr>
              <p:cNvPr id="15" name="Textfeld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741" y="702018"/>
                <a:ext cx="4599760" cy="986167"/>
              </a:xfrm>
              <a:prstGeom prst="rect">
                <a:avLst/>
              </a:prstGeom>
              <a:blipFill>
                <a:blip r:embed="rId7"/>
                <a:stretch>
                  <a:fillRect l="-3183" t="-5556" r="-2255" b="-4197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86" t="51347" r="5671" b="7257"/>
          <a:stretch/>
        </p:blipFill>
        <p:spPr>
          <a:xfrm>
            <a:off x="5500734" y="3542972"/>
            <a:ext cx="2896134" cy="284235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3" t="51052" r="27734" b="7256"/>
          <a:stretch/>
        </p:blipFill>
        <p:spPr>
          <a:xfrm>
            <a:off x="5500733" y="545873"/>
            <a:ext cx="2622929" cy="2843065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5" t="61383" r="67683" b="17477"/>
          <a:stretch/>
        </p:blipFill>
        <p:spPr>
          <a:xfrm>
            <a:off x="8106932" y="1128433"/>
            <a:ext cx="265658" cy="1465147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8" t="92512" r="47727" b="3998"/>
          <a:stretch/>
        </p:blipFill>
        <p:spPr>
          <a:xfrm>
            <a:off x="6154415" y="3346753"/>
            <a:ext cx="926232" cy="229440"/>
          </a:xfrm>
          <a:prstGeom prst="rect">
            <a:avLst/>
          </a:prstGeom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feld 23"/>
              <p:cNvSpPr txBox="1"/>
              <p:nvPr/>
            </p:nvSpPr>
            <p:spPr>
              <a:xfrm>
                <a:off x="523469" y="4937570"/>
                <a:ext cx="4599760" cy="8322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b="1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Measurements </a:t>
                </a:r>
                <a:r>
                  <a:rPr lang="de-DE" sz="1800" b="1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from</a:t>
                </a:r>
                <a:r>
                  <a:rPr lang="de-DE" sz="1800" b="1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 ACE: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Solar Wind </a:t>
                </a:r>
                <a:r>
                  <a:rPr lang="de-DE" sz="1800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speed</a:t>
                </a: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: </a:t>
                </a:r>
                <a14:m>
                  <m:oMath xmlns:m="http://schemas.openxmlformats.org/officeDocument/2006/math"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𝑤</m:t>
                    </m:r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=280 −300</m:t>
                    </m:r>
                    <m:f>
                      <m:fPr>
                        <m:type m:val="skw"/>
                        <m:ctrlP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de-DE" sz="1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  <m:t>km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de-DE" sz="1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  <m:t>s</m:t>
                        </m:r>
                      </m:den>
                    </m:f>
                  </m:oMath>
                </a14:m>
                <a:endParaRPr lang="de-DE" sz="1800" dirty="0" smtClean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CME </a:t>
                </a:r>
                <a:r>
                  <a:rPr lang="de-DE" sz="1800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arrival</a:t>
                </a: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 </a:t>
                </a:r>
                <a:r>
                  <a:rPr lang="de-DE" sz="1800" dirty="0" err="1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speed</a:t>
                </a:r>
                <a:r>
                  <a:rPr lang="de-DE" sz="1800" dirty="0" smtClean="0">
                    <a:solidFill>
                      <a:prstClr val="black"/>
                    </a:solidFill>
                    <a:latin typeface="Calibri" panose="020F0502020204030204"/>
                    <a:cs typeface=""/>
                  </a:rPr>
                  <a:t>:</a:t>
                </a:r>
                <a14:m>
                  <m:oMath xmlns:m="http://schemas.openxmlformats.org/officeDocument/2006/math">
                    <m:r>
                      <a:rPr lang="de-DE" sz="180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 </m:t>
                    </m:r>
                    <m:sSub>
                      <m:sSubPr>
                        <m:ctrlP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</m:ctrlPr>
                      </m:sSubPr>
                      <m:e>
                        <m:r>
                          <a:rPr lang="de-DE" sz="1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  <m:t>𝑣</m:t>
                        </m:r>
                      </m:e>
                      <m:sub>
                        <m: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"/>
                          </a:rPr>
                          <m:t>𝐶𝑀𝐸</m:t>
                        </m:r>
                      </m:sub>
                    </m:sSub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 </m:t>
                    </m:r>
                    <m:r>
                      <a:rPr lang="de-DE" sz="1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"/>
                      </a:rPr>
                      <m:t>~</m:t>
                    </m:r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"/>
                      </a:rPr>
                      <m:t> </m:t>
                    </m:r>
                    <m:r>
                      <a:rPr lang="de-DE" sz="1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"/>
                      </a:rPr>
                      <m:t>550</m:t>
                    </m:r>
                    <m:f>
                      <m:fPr>
                        <m:type m:val="skw"/>
                        <m:ctrlPr>
                          <a:rPr lang="de-DE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de-DE" sz="1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  <m:t>km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de-DE" sz="1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"/>
                          </a:rPr>
                          <m:t>s</m:t>
                        </m:r>
                      </m:den>
                    </m:f>
                  </m:oMath>
                </a14:m>
                <a:endParaRPr lang="de-DE" sz="1800" dirty="0">
                  <a:solidFill>
                    <a:prstClr val="black"/>
                  </a:solidFill>
                  <a:latin typeface="Calibri" panose="020F0502020204030204"/>
                  <a:cs typeface=""/>
                </a:endParaRPr>
              </a:p>
            </p:txBody>
          </p:sp>
        </mc:Choice>
        <mc:Fallback xmlns="">
          <p:sp>
            <p:nvSpPr>
              <p:cNvPr id="24" name="Textfeld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69" y="4937570"/>
                <a:ext cx="4599760" cy="832216"/>
              </a:xfrm>
              <a:prstGeom prst="rect">
                <a:avLst/>
              </a:prstGeom>
              <a:blipFill>
                <a:blip r:embed="rId9"/>
                <a:stretch>
                  <a:fillRect l="-3183" t="-25735" b="-8308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feld 26"/>
          <p:cNvSpPr txBox="1"/>
          <p:nvPr/>
        </p:nvSpPr>
        <p:spPr>
          <a:xfrm>
            <a:off x="-55649" y="6423998"/>
            <a:ext cx="42931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solidFill>
                  <a:prstClr val="black"/>
                </a:solidFill>
                <a:latin typeface="Calibri" panose="020F0502020204030204"/>
                <a:cs typeface=""/>
              </a:rPr>
              <a:t>CME Kinematics </a:t>
            </a:r>
            <a:r>
              <a:rPr lang="en-GB" sz="22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2013-09-29</a:t>
            </a:r>
            <a:endParaRPr lang="en-GB" sz="22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2630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upload.wikimedia.org/wikipedia/commons/e/e3/Magnificent_CME_Erupts_on_the_Sun_-_August_3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3" r="11190"/>
          <a:stretch/>
        </p:blipFill>
        <p:spPr bwMode="auto">
          <a:xfrm>
            <a:off x="-49048" y="0"/>
            <a:ext cx="9209775" cy="68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eck 15"/>
          <p:cNvSpPr/>
          <p:nvPr/>
        </p:nvSpPr>
        <p:spPr>
          <a:xfrm>
            <a:off x="183958" y="516793"/>
            <a:ext cx="8781621" cy="5821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49048" y="1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476"/>
            <a:ext cx="1137424" cy="410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6" name="Gerader Verbinder 5"/>
          <p:cNvCxnSpPr/>
          <p:nvPr/>
        </p:nvCxnSpPr>
        <p:spPr>
          <a:xfrm flipV="1">
            <a:off x="-49048" y="523075"/>
            <a:ext cx="9209775" cy="245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3971560" y="45250"/>
            <a:ext cx="515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CME </a:t>
            </a:r>
            <a:r>
              <a:rPr lang="de-DE" sz="2400" dirty="0" err="1">
                <a:solidFill>
                  <a:prstClr val="black"/>
                </a:solidFill>
                <a:latin typeface="Calibri" panose="020F0502020204030204"/>
                <a:cs typeface=""/>
              </a:rPr>
              <a:t>S</a:t>
            </a:r>
            <a:r>
              <a:rPr lang="de-DE" sz="2400" dirty="0" err="1" smtClean="0">
                <a:solidFill>
                  <a:prstClr val="black"/>
                </a:solidFill>
                <a:latin typeface="Calibri" panose="020F0502020204030204"/>
                <a:cs typeface=""/>
              </a:rPr>
              <a:t>ignature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 in ACE Solar </a:t>
            </a:r>
            <a:r>
              <a:rPr lang="de-DE" sz="2400" dirty="0">
                <a:solidFill>
                  <a:prstClr val="black"/>
                </a:solidFill>
                <a:latin typeface="Calibri" panose="020F0502020204030204"/>
                <a:cs typeface=""/>
              </a:rPr>
              <a:t>W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ind </a:t>
            </a:r>
            <a:r>
              <a:rPr lang="de-DE" sz="2400" dirty="0">
                <a:solidFill>
                  <a:prstClr val="black"/>
                </a:solidFill>
                <a:latin typeface="Calibri" panose="020F0502020204030204"/>
                <a:cs typeface=""/>
              </a:rPr>
              <a:t>D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ata</a:t>
            </a:r>
            <a:endParaRPr lang="de-DE" sz="2400" dirty="0">
              <a:solidFill>
                <a:prstClr val="black"/>
              </a:solidFill>
              <a:latin typeface="Calibri" panose="020F0502020204030204"/>
              <a:cs typeface="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de-DE" sz="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1282390" y="6386376"/>
            <a:ext cx="2347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The GCS Model</a:t>
            </a:r>
            <a:endParaRPr lang="en-GB" sz="2000" i="1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-49048" y="6362516"/>
            <a:ext cx="9209775" cy="5230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cxnSp>
        <p:nvCxnSpPr>
          <p:cNvPr id="26" name="Gerader Verbinder 25"/>
          <p:cNvCxnSpPr/>
          <p:nvPr/>
        </p:nvCxnSpPr>
        <p:spPr>
          <a:xfrm>
            <a:off x="-55649" y="6362516"/>
            <a:ext cx="9193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6563" y="6392849"/>
            <a:ext cx="465133" cy="462408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t="7561" r="-2756" b="5528"/>
          <a:stretch/>
        </p:blipFill>
        <p:spPr>
          <a:xfrm>
            <a:off x="385839" y="565868"/>
            <a:ext cx="8629921" cy="5638878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71" t="2764" r="36458" b="92358"/>
          <a:stretch/>
        </p:blipFill>
        <p:spPr>
          <a:xfrm rot="5400000">
            <a:off x="7510346" y="1621074"/>
            <a:ext cx="2436541" cy="334536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 rot="5400000">
            <a:off x="7196687" y="4295672"/>
            <a:ext cx="31667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de-DE" sz="1600" i="1" dirty="0" smtClean="0">
                <a:solidFill>
                  <a:prstClr val="black"/>
                </a:solidFill>
                <a:latin typeface="Corbel"/>
                <a:cs typeface=""/>
              </a:rPr>
              <a:t>(M. </a:t>
            </a:r>
            <a:r>
              <a:rPr lang="de-DE" sz="1600" i="1" dirty="0" err="1" smtClean="0">
                <a:solidFill>
                  <a:prstClr val="black"/>
                </a:solidFill>
                <a:latin typeface="Corbel"/>
                <a:cs typeface=""/>
              </a:rPr>
              <a:t>Venzmer</a:t>
            </a:r>
            <a:r>
              <a:rPr lang="de-DE" sz="1600" i="1" dirty="0" smtClean="0">
                <a:solidFill>
                  <a:prstClr val="black"/>
                </a:solidFill>
                <a:latin typeface="Corbel"/>
                <a:cs typeface=""/>
              </a:rPr>
              <a:t>, </a:t>
            </a:r>
            <a:r>
              <a:rPr lang="de-DE" sz="1600" i="1" dirty="0" err="1" smtClean="0">
                <a:solidFill>
                  <a:prstClr val="black"/>
                </a:solidFill>
                <a:latin typeface="Corbel"/>
                <a:cs typeface=""/>
              </a:rPr>
              <a:t>Ph.D</a:t>
            </a:r>
            <a:r>
              <a:rPr lang="de-DE" sz="1600" i="1" dirty="0" smtClean="0">
                <a:solidFill>
                  <a:prstClr val="black"/>
                </a:solidFill>
                <a:latin typeface="Corbel"/>
                <a:cs typeface=""/>
              </a:rPr>
              <a:t>. UGOE, in </a:t>
            </a:r>
            <a:r>
              <a:rPr lang="de-DE" sz="1600" i="1" dirty="0" err="1" smtClean="0">
                <a:solidFill>
                  <a:prstClr val="black"/>
                </a:solidFill>
                <a:latin typeface="Corbel"/>
                <a:cs typeface=""/>
              </a:rPr>
              <a:t>prep</a:t>
            </a:r>
            <a:r>
              <a:rPr lang="de-DE" sz="1600" i="1" dirty="0" smtClean="0">
                <a:solidFill>
                  <a:prstClr val="black"/>
                </a:solidFill>
                <a:latin typeface="Corbel"/>
                <a:cs typeface=""/>
              </a:rPr>
              <a:t>.)</a:t>
            </a:r>
            <a:endParaRPr lang="de-DE" sz="1600" dirty="0" smtClean="0">
              <a:solidFill>
                <a:prstClr val="black"/>
              </a:solidFill>
              <a:latin typeface="Corbel"/>
              <a:cs typeface=""/>
            </a:endParaRPr>
          </a:p>
        </p:txBody>
      </p:sp>
      <p:cxnSp>
        <p:nvCxnSpPr>
          <p:cNvPr id="7" name="Gerader Verbinder 6"/>
          <p:cNvCxnSpPr/>
          <p:nvPr/>
        </p:nvCxnSpPr>
        <p:spPr>
          <a:xfrm>
            <a:off x="4449341" y="630025"/>
            <a:ext cx="0" cy="5073824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2170618" y="694182"/>
            <a:ext cx="31667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de-DE" sz="1600" i="1" dirty="0" smtClean="0">
                <a:solidFill>
                  <a:srgbClr val="FF0000"/>
                </a:solidFill>
                <a:latin typeface="Corbel"/>
                <a:cs typeface=""/>
              </a:rPr>
              <a:t>Shock Arrival</a:t>
            </a:r>
            <a:endParaRPr lang="de-DE" sz="1600" dirty="0" smtClean="0">
              <a:solidFill>
                <a:srgbClr val="FF0000"/>
              </a:solidFill>
              <a:latin typeface="Corbel"/>
              <a:cs typeface=""/>
            </a:endParaRPr>
          </a:p>
        </p:txBody>
      </p:sp>
      <p:cxnSp>
        <p:nvCxnSpPr>
          <p:cNvPr id="22" name="Gerader Verbinder 21"/>
          <p:cNvCxnSpPr/>
          <p:nvPr/>
        </p:nvCxnSpPr>
        <p:spPr>
          <a:xfrm>
            <a:off x="5181605" y="630025"/>
            <a:ext cx="0" cy="5073824"/>
          </a:xfrm>
          <a:prstGeom prst="line">
            <a:avLst/>
          </a:prstGeom>
          <a:ln w="28575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4235455" y="694182"/>
            <a:ext cx="31667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de-DE" sz="1600" i="1" dirty="0" smtClean="0">
                <a:solidFill>
                  <a:srgbClr val="00B050"/>
                </a:solidFill>
                <a:latin typeface="Corbel"/>
                <a:cs typeface=""/>
              </a:rPr>
              <a:t>CME Arrival</a:t>
            </a:r>
            <a:endParaRPr lang="de-DE" sz="1600" dirty="0" smtClean="0">
              <a:solidFill>
                <a:srgbClr val="00B050"/>
              </a:solidFill>
              <a:latin typeface="Corbel"/>
              <a:cs typeface="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-55649" y="6423998"/>
            <a:ext cx="429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 panose="020F0502020204030204"/>
                <a:cs typeface=""/>
              </a:rPr>
              <a:t>CME Kinematics </a:t>
            </a:r>
            <a:r>
              <a:rPr lang="en-GB" sz="1800" dirty="0" smtClean="0">
                <a:solidFill>
                  <a:prstClr val="black"/>
                </a:solidFill>
                <a:latin typeface="Calibri" panose="020F0502020204030204"/>
                <a:cs typeface=""/>
              </a:rPr>
              <a:t>2013-09-29</a:t>
            </a:r>
            <a:endParaRPr lang="en-GB" sz="1800" dirty="0">
              <a:solidFill>
                <a:prstClr val="black"/>
              </a:solidFill>
              <a:latin typeface="Calibri" panose="020F0502020204030204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9694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867" y="381000"/>
            <a:ext cx="9144000" cy="762000"/>
          </a:xfrm>
        </p:spPr>
        <p:txBody>
          <a:bodyPr/>
          <a:lstStyle/>
          <a:p>
            <a:pPr algn="ctr"/>
            <a:r>
              <a:rPr lang="en-US" sz="2400" b="0" dirty="0" smtClean="0">
                <a:solidFill>
                  <a:srgbClr val="D6ECFF"/>
                </a:solidFill>
              </a:rPr>
              <a:t>MVA Analysis of </a:t>
            </a:r>
            <a:r>
              <a:rPr lang="en-US" sz="2400" dirty="0" smtClean="0">
                <a:solidFill>
                  <a:srgbClr val="D6ECFF"/>
                </a:solidFill>
              </a:rPr>
              <a:t>October </a:t>
            </a:r>
            <a:r>
              <a:rPr lang="en-US" sz="2400" b="0" dirty="0" smtClean="0">
                <a:solidFill>
                  <a:srgbClr val="D6ECFF"/>
                </a:solidFill>
              </a:rPr>
              <a:t>2013 ICME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381000" y="1136611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Bild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371600"/>
            <a:ext cx="7086600" cy="506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17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914400"/>
          </a:xfrm>
        </p:spPr>
        <p:txBody>
          <a:bodyPr/>
          <a:lstStyle/>
          <a:p>
            <a:r>
              <a:rPr lang="de-DE" dirty="0" smtClean="0">
                <a:solidFill>
                  <a:srgbClr val="D6ECFF"/>
                </a:solidFill>
              </a:rPr>
              <a:t>	CME Forecast </a:t>
            </a:r>
            <a:r>
              <a:rPr lang="mr-IN" dirty="0" smtClean="0">
                <a:solidFill>
                  <a:srgbClr val="D6ECFF"/>
                </a:solidFill>
              </a:rPr>
              <a:t>–</a:t>
            </a:r>
            <a:r>
              <a:rPr lang="de-DE" dirty="0" smtClean="0">
                <a:solidFill>
                  <a:srgbClr val="D6ECFF"/>
                </a:solidFill>
              </a:rPr>
              <a:t> Key </a:t>
            </a:r>
            <a:r>
              <a:rPr lang="de-DE" dirty="0" err="1" smtClean="0">
                <a:solidFill>
                  <a:srgbClr val="D6ECFF"/>
                </a:solidFill>
              </a:rPr>
              <a:t>Questions</a:t>
            </a:r>
            <a:endParaRPr lang="de-DE" dirty="0">
              <a:solidFill>
                <a:srgbClr val="D6ECFF"/>
              </a:solidFill>
            </a:endParaRPr>
          </a:p>
        </p:txBody>
      </p:sp>
      <p:cxnSp>
        <p:nvCxnSpPr>
          <p:cNvPr id="7" name="Gerade Verbindung 6"/>
          <p:cNvCxnSpPr/>
          <p:nvPr/>
        </p:nvCxnSpPr>
        <p:spPr>
          <a:xfrm>
            <a:off x="228600" y="990600"/>
            <a:ext cx="84582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nhaltsplatzhalter 2"/>
          <p:cNvSpPr txBox="1">
            <a:spLocks/>
          </p:cNvSpPr>
          <p:nvPr/>
        </p:nvSpPr>
        <p:spPr>
          <a:xfrm>
            <a:off x="609600" y="1219200"/>
            <a:ext cx="8305800" cy="5562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82930" marR="0" lvl="0" indent="-514350" defTabSz="914400" eaLnBrk="1" fontAlgn="auto" latinLnBrk="0" hangingPunct="1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Clr>
                <a:srgbClr val="FFCC00"/>
              </a:buClr>
              <a:buSzPct val="100000"/>
              <a:buFont typeface="+mj-lt"/>
              <a:buNone/>
              <a:tabLst/>
              <a:defRPr/>
            </a:pPr>
            <a:endParaRPr lang="de-DE" sz="3600" dirty="0" smtClean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1104900" y="1143000"/>
            <a:ext cx="6934200" cy="3886200"/>
          </a:xfrm>
          <a:prstGeom prst="rect">
            <a:avLst/>
          </a:prstGeom>
        </p:spPr>
        <p:txBody>
          <a:bodyPr>
            <a:noAutofit/>
          </a:bodyPr>
          <a:lstStyle>
            <a:lvl1pPr marL="411163" indent="-34290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977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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04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3" pitchFamily="18" charset="2"/>
              <a:buChar char="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13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525780" indent="-457200">
              <a:lnSpc>
                <a:spcPct val="150000"/>
              </a:lnSpc>
              <a:buClrTx/>
            </a:pPr>
            <a:r>
              <a:rPr lang="en-GB" sz="2800" dirty="0" smtClean="0"/>
              <a:t>CME/shock hit </a:t>
            </a:r>
            <a:r>
              <a:rPr lang="mr-IN" sz="2800" dirty="0" smtClean="0"/>
              <a:t>–</a:t>
            </a:r>
            <a:r>
              <a:rPr lang="en-GB" sz="2800" dirty="0" smtClean="0"/>
              <a:t> yes/no &amp; which part to be hit?</a:t>
            </a:r>
          </a:p>
          <a:p>
            <a:pPr marL="525780" indent="-457200">
              <a:lnSpc>
                <a:spcPct val="150000"/>
              </a:lnSpc>
              <a:buClrTx/>
            </a:pPr>
            <a:r>
              <a:rPr lang="en-GB" sz="2800" dirty="0" smtClean="0"/>
              <a:t>Arrival time of CME &amp; shock</a:t>
            </a:r>
          </a:p>
          <a:p>
            <a:pPr marL="525780" indent="-457200">
              <a:lnSpc>
                <a:spcPct val="150000"/>
              </a:lnSpc>
              <a:buClrTx/>
            </a:pPr>
            <a:r>
              <a:rPr lang="en-GB" sz="2800" dirty="0" smtClean="0"/>
              <a:t>Magnitude &amp; Duration of </a:t>
            </a:r>
            <a:r>
              <a:rPr lang="de-DE" sz="2800" dirty="0"/>
              <a:t>-</a:t>
            </a:r>
            <a:r>
              <a:rPr lang="en-GB" sz="2800" dirty="0" err="1" smtClean="0"/>
              <a:t>VB</a:t>
            </a:r>
            <a:r>
              <a:rPr lang="en-GB" sz="2800" baseline="-25000" dirty="0" err="1" smtClean="0"/>
              <a:t>z</a:t>
            </a:r>
            <a:endParaRPr lang="en-GB" sz="2800" baseline="-25000" dirty="0" smtClean="0"/>
          </a:p>
          <a:p>
            <a:pPr marL="525780" indent="-457200">
              <a:lnSpc>
                <a:spcPct val="150000"/>
              </a:lnSpc>
              <a:buClrTx/>
            </a:pPr>
            <a:r>
              <a:rPr lang="en-GB" sz="2800" dirty="0" smtClean="0"/>
              <a:t>Trajectory through ICME</a:t>
            </a:r>
            <a:endParaRPr lang="en-GB" sz="2800" dirty="0"/>
          </a:p>
        </p:txBody>
      </p:sp>
      <p:sp>
        <p:nvSpPr>
          <p:cNvPr id="3" name="Textfeld 2"/>
          <p:cNvSpPr txBox="1"/>
          <p:nvPr/>
        </p:nvSpPr>
        <p:spPr>
          <a:xfrm>
            <a:off x="1" y="4826675"/>
            <a:ext cx="91439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indent="0" algn="ctr">
              <a:lnSpc>
                <a:spcPct val="150000"/>
              </a:lnSpc>
              <a:buClrTx/>
              <a:buNone/>
            </a:pPr>
            <a:r>
              <a:rPr lang="en-GB" sz="2800" dirty="0">
                <a:solidFill>
                  <a:srgbClr val="FFC000"/>
                </a:solidFill>
              </a:rPr>
              <a:t>This presentation compares two severe CME events in July 2000 and September/October </a:t>
            </a:r>
            <a:r>
              <a:rPr lang="en-GB" sz="2800" dirty="0" smtClean="0">
                <a:solidFill>
                  <a:srgbClr val="FFC000"/>
                </a:solidFill>
              </a:rPr>
              <a:t>2013 and will discuss advantages of single vs. multipoint observations</a:t>
            </a:r>
            <a:endParaRPr lang="en-GB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0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22423" y="434076"/>
            <a:ext cx="9144000" cy="762000"/>
          </a:xfrm>
        </p:spPr>
        <p:txBody>
          <a:bodyPr/>
          <a:lstStyle/>
          <a:p>
            <a:pPr algn="ctr"/>
            <a:r>
              <a:rPr lang="en-US" sz="2800" b="0" dirty="0" smtClean="0">
                <a:solidFill>
                  <a:srgbClr val="D6ECFF"/>
                </a:solidFill>
              </a:rPr>
              <a:t>Comparison of CME and ICME Speeds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495300" y="1386206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Bild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06" y="2530055"/>
            <a:ext cx="8362343" cy="305144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9" name="Rechteck 8"/>
          <p:cNvSpPr/>
          <p:nvPr/>
        </p:nvSpPr>
        <p:spPr>
          <a:xfrm>
            <a:off x="6858000" y="3886200"/>
            <a:ext cx="1676400" cy="1295400"/>
          </a:xfrm>
          <a:prstGeom prst="rect">
            <a:avLst/>
          </a:prstGeom>
          <a:solidFill>
            <a:srgbClr val="FFC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feld 1"/>
          <p:cNvSpPr txBox="1"/>
          <p:nvPr/>
        </p:nvSpPr>
        <p:spPr>
          <a:xfrm>
            <a:off x="5943600" y="5969794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/>
              <a:t>CDAW: !674 km/s; 1179 km/s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75846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pPr algn="ctr"/>
            <a:r>
              <a:rPr lang="en-US" sz="2800" b="0" dirty="0" smtClean="0">
                <a:solidFill>
                  <a:srgbClr val="D6ECFF"/>
                </a:solidFill>
              </a:rPr>
              <a:t>Comparison of GCS and MVA Results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472878" y="875825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89" y="1350643"/>
            <a:ext cx="8118821" cy="4644551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hteck 3"/>
          <p:cNvSpPr/>
          <p:nvPr/>
        </p:nvSpPr>
        <p:spPr>
          <a:xfrm>
            <a:off x="2971800" y="4724400"/>
            <a:ext cx="838200" cy="1023938"/>
          </a:xfrm>
          <a:prstGeom prst="rect">
            <a:avLst/>
          </a:prstGeom>
          <a:solidFill>
            <a:srgbClr val="FFC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hteck 8"/>
          <p:cNvSpPr/>
          <p:nvPr/>
        </p:nvSpPr>
        <p:spPr>
          <a:xfrm>
            <a:off x="7391400" y="4691062"/>
            <a:ext cx="838200" cy="1023938"/>
          </a:xfrm>
          <a:prstGeom prst="rect">
            <a:avLst/>
          </a:prstGeom>
          <a:solidFill>
            <a:srgbClr val="FFC000">
              <a:alpha val="3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140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867" y="381000"/>
            <a:ext cx="9144000" cy="762000"/>
          </a:xfrm>
        </p:spPr>
        <p:txBody>
          <a:bodyPr/>
          <a:lstStyle/>
          <a:p>
            <a:pPr algn="ctr"/>
            <a:r>
              <a:rPr lang="en-US" sz="3200" dirty="0" smtClean="0">
                <a:solidFill>
                  <a:srgbClr val="D6ECFF"/>
                </a:solidFill>
              </a:rPr>
              <a:t>Expansion of SR Structure</a:t>
            </a:r>
            <a:endParaRPr lang="en-US" sz="32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419100" y="1371600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54714"/>
            <a:ext cx="853440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86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algn="ctr"/>
            <a:r>
              <a:rPr lang="en-US" sz="3200" smtClean="0">
                <a:solidFill>
                  <a:srgbClr val="D6ECFF"/>
                </a:solidFill>
              </a:rPr>
              <a:t>Conclusions</a:t>
            </a:r>
            <a:endParaRPr lang="en-US" sz="32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endParaRPr lang="de-DE" sz="2400"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381000" y="762000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5"/>
          <p:cNvSpPr txBox="1">
            <a:spLocks/>
          </p:cNvSpPr>
          <p:nvPr/>
        </p:nvSpPr>
        <p:spPr>
          <a:xfrm>
            <a:off x="381000" y="533400"/>
            <a:ext cx="8458200" cy="5334000"/>
          </a:xfrm>
          <a:prstGeom prst="rect">
            <a:avLst/>
          </a:prstGeom>
        </p:spPr>
        <p:txBody>
          <a:bodyPr>
            <a:noAutofit/>
          </a:bodyPr>
          <a:lstStyle>
            <a:lvl1pPr marL="411163" indent="-34290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977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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5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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04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3" pitchFamily="18" charset="2"/>
              <a:buChar char="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13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68580" indent="0">
              <a:lnSpc>
                <a:spcPct val="200000"/>
              </a:lnSpc>
              <a:buClrTx/>
              <a:buNone/>
            </a:pPr>
            <a:r>
              <a:rPr lang="en-GB" sz="2800" dirty="0" smtClean="0"/>
              <a:t>Multipoint observations from L1 and L5 will provide advanced forecast in terms of :</a:t>
            </a:r>
          </a:p>
          <a:p>
            <a:pPr marL="525780" indent="-457200">
              <a:lnSpc>
                <a:spcPct val="200000"/>
              </a:lnSpc>
              <a:buClrTx/>
            </a:pPr>
            <a:r>
              <a:rPr lang="en-GB" sz="2800" dirty="0" smtClean="0"/>
              <a:t>arrival time predictions </a:t>
            </a:r>
            <a:r>
              <a:rPr lang="mr-IN" sz="2800" dirty="0" smtClean="0"/>
              <a:t>–</a:t>
            </a:r>
            <a:r>
              <a:rPr lang="en-GB" sz="2800" dirty="0" smtClean="0"/>
              <a:t> see </a:t>
            </a:r>
            <a:r>
              <a:rPr lang="en-GB" sz="2800" dirty="0" err="1" smtClean="0"/>
              <a:t>Vourlidas</a:t>
            </a:r>
            <a:r>
              <a:rPr lang="en-GB" sz="2800" dirty="0" smtClean="0"/>
              <a:t>, </a:t>
            </a:r>
            <a:r>
              <a:rPr lang="en-GB" sz="2800" dirty="0" err="1" smtClean="0"/>
              <a:t>Colaninno</a:t>
            </a:r>
            <a:r>
              <a:rPr lang="en-GB" sz="2800" dirty="0" smtClean="0"/>
              <a:t> &amp; Wu (2013) </a:t>
            </a:r>
            <a:r>
              <a:rPr lang="mr-IN" sz="2800" dirty="0" smtClean="0"/>
              <a:t>–</a:t>
            </a:r>
            <a:r>
              <a:rPr lang="en-GB" sz="2800" dirty="0" smtClean="0"/>
              <a:t> further improvements under development</a:t>
            </a:r>
          </a:p>
          <a:p>
            <a:pPr marL="525780" indent="-457200">
              <a:lnSpc>
                <a:spcPct val="200000"/>
              </a:lnSpc>
              <a:buClrTx/>
            </a:pPr>
            <a:r>
              <a:rPr lang="en-GB" sz="2800" dirty="0" smtClean="0"/>
              <a:t>CME 3D expansion, tracking and predicted trajectory of Earth through ICME (storm duration, V and </a:t>
            </a:r>
            <a:r>
              <a:rPr lang="en-GB" sz="2800" dirty="0" err="1" smtClean="0"/>
              <a:t>Bz</a:t>
            </a:r>
            <a:r>
              <a:rPr lang="en-GB" sz="2800" dirty="0" smtClean="0"/>
              <a:t> evolution)</a:t>
            </a:r>
          </a:p>
          <a:p>
            <a:pPr marL="525780" indent="-457200">
              <a:lnSpc>
                <a:spcPct val="200000"/>
              </a:lnSpc>
              <a:buClrTx/>
            </a:pPr>
            <a:endParaRPr lang="en-GB" sz="2800" dirty="0" smtClean="0"/>
          </a:p>
          <a:p>
            <a:pPr marL="525780" indent="-457200">
              <a:lnSpc>
                <a:spcPct val="200000"/>
              </a:lnSpc>
              <a:buClrTx/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14641435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20732" y="228600"/>
            <a:ext cx="4086891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D6ECFF"/>
                </a:solidFill>
              </a:rPr>
              <a:t>SOHO/EIT/MDI</a:t>
            </a:r>
            <a:br>
              <a:rPr lang="en-US" sz="2400" dirty="0" smtClean="0">
                <a:solidFill>
                  <a:srgbClr val="D6ECFF"/>
                </a:solidFill>
              </a:rPr>
            </a:br>
            <a:r>
              <a:rPr lang="en-US" sz="2400" dirty="0" smtClean="0">
                <a:solidFill>
                  <a:srgbClr val="D6ECFF"/>
                </a:solidFill>
              </a:rPr>
              <a:t>SR of July 14, 2000 CME</a:t>
            </a:r>
            <a:br>
              <a:rPr lang="en-US" sz="2400" dirty="0" smtClean="0">
                <a:solidFill>
                  <a:srgbClr val="D6ECFF"/>
                </a:solidFill>
              </a:rPr>
            </a:br>
            <a:r>
              <a:rPr lang="en-US" sz="2400" dirty="0" smtClean="0">
                <a:solidFill>
                  <a:srgbClr val="D6ECFF"/>
                </a:solidFill>
              </a:rPr>
              <a:t>Well studied ”Bastille Day” Event</a:t>
            </a:r>
            <a:endParaRPr lang="en-US" sz="24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838200" y="2057400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Bild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7" y="-8467"/>
            <a:ext cx="5029200" cy="6858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372099" y="2626390"/>
            <a:ext cx="320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GB" sz="2400" dirty="0" smtClean="0"/>
              <a:t>Solar source region well identified from EUV Post Eruptive Arcade</a:t>
            </a:r>
          </a:p>
          <a:p>
            <a:pPr marL="457200" indent="-457200">
              <a:buFont typeface="Arial" charset="0"/>
              <a:buChar char="•"/>
            </a:pPr>
            <a:r>
              <a:rPr lang="en-GB" sz="2400" dirty="0" smtClean="0"/>
              <a:t>Bipolar magnetic field structure</a:t>
            </a:r>
          </a:p>
          <a:p>
            <a:pPr marL="457200" indent="-457200">
              <a:buFont typeface="Arial" charset="0"/>
              <a:buChar char="•"/>
            </a:pPr>
            <a:r>
              <a:rPr lang="en-GB" sz="2400" dirty="0" smtClean="0"/>
              <a:t>Overall oriented horizontal </a:t>
            </a:r>
            <a:r>
              <a:rPr lang="en-GB" sz="2400" dirty="0" err="1" smtClean="0"/>
              <a:t>wrt</a:t>
            </a:r>
            <a:r>
              <a:rPr lang="en-GB" sz="2400" dirty="0" smtClean="0"/>
              <a:t> solar equator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94339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867" y="381000"/>
            <a:ext cx="91440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D6ECFF"/>
                </a:solidFill>
              </a:rPr>
              <a:t>Single View GCS Analysis of July 2000 CME </a:t>
            </a:r>
            <a:r>
              <a:rPr lang="mr-IN" sz="2400" dirty="0" smtClean="0">
                <a:solidFill>
                  <a:srgbClr val="D6ECFF"/>
                </a:solidFill>
              </a:rPr>
              <a:t>–</a:t>
            </a:r>
            <a:r>
              <a:rPr lang="en-US" sz="2400" dirty="0" smtClean="0">
                <a:solidFill>
                  <a:srgbClr val="D6ECFF"/>
                </a:solidFill>
              </a:rPr>
              <a:t> SOHO/LASCO C2, C3</a:t>
            </a:r>
            <a:endParaRPr lang="en-US" sz="24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495300" y="1382976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465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899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66627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FontTx/>
              <a:buChar char="•"/>
            </a:pPr>
            <a:endParaRPr lang="de-DE" sz="2400">
              <a:latin typeface="Times" pitchFamily="18" charset="0"/>
            </a:endParaRPr>
          </a:p>
        </p:txBody>
      </p:sp>
      <p:pic>
        <p:nvPicPr>
          <p:cNvPr id="2" name="GCS_2010-04-03 new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524000"/>
            <a:ext cx="9144000" cy="5143500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1828800" y="4038600"/>
            <a:ext cx="2438400" cy="2624138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6705600" y="4095750"/>
            <a:ext cx="2438400" cy="2566988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5638800"/>
            <a:ext cx="1828800" cy="1023938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7"/>
          <p:cNvCxnSpPr/>
          <p:nvPr/>
        </p:nvCxnSpPr>
        <p:spPr>
          <a:xfrm>
            <a:off x="228600" y="1005137"/>
            <a:ext cx="8514347" cy="61663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0" y="0"/>
            <a:ext cx="9143999" cy="747464"/>
          </a:xfrm>
          <a:prstGeom prst="rect">
            <a:avLst/>
          </a:prstGeom>
          <a:noFill/>
          <a:ln/>
        </p:spPr>
        <p:txBody>
          <a:bodyPr vert="horz" anchor="b">
            <a:no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2700" b="0" cap="none" dirty="0" smtClean="0">
                <a:solidFill>
                  <a:srgbClr val="D6ECFF"/>
                </a:solidFill>
                <a:effectLst/>
              </a:rPr>
              <a:t>Sample GCS Modelling </a:t>
            </a:r>
            <a:r>
              <a:rPr lang="mr-IN" sz="2700" b="0" cap="none" dirty="0" smtClean="0">
                <a:solidFill>
                  <a:srgbClr val="D6ECFF"/>
                </a:solidFill>
                <a:effectLst/>
              </a:rPr>
              <a:t>–</a:t>
            </a:r>
            <a:r>
              <a:rPr lang="en-US" sz="2700" b="0" cap="none" dirty="0" smtClean="0">
                <a:solidFill>
                  <a:srgbClr val="D6ECFF"/>
                </a:solidFill>
                <a:effectLst/>
              </a:rPr>
              <a:t> Multipoint Observations</a:t>
            </a:r>
          </a:p>
        </p:txBody>
      </p:sp>
    </p:spTree>
    <p:extLst>
      <p:ext uri="{BB962C8B-B14F-4D97-AF65-F5344CB8AC3E}">
        <p14:creationId xmlns:p14="http://schemas.microsoft.com/office/powerpoint/2010/main" val="1427213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867" y="381000"/>
            <a:ext cx="91440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D6ECFF"/>
                </a:solidFill>
              </a:rPr>
              <a:t>Single View GCS Analysis of July 2000 CME </a:t>
            </a:r>
            <a:r>
              <a:rPr lang="mr-IN" sz="2400" dirty="0" smtClean="0">
                <a:solidFill>
                  <a:srgbClr val="D6ECFF"/>
                </a:solidFill>
              </a:rPr>
              <a:t>–</a:t>
            </a:r>
            <a:r>
              <a:rPr lang="en-US" sz="2400" dirty="0" smtClean="0">
                <a:solidFill>
                  <a:srgbClr val="D6ECFF"/>
                </a:solidFill>
              </a:rPr>
              <a:t> SOHO/LASCO C2, C3</a:t>
            </a:r>
            <a:endParaRPr lang="en-US" sz="24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495300" y="1382976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465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75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D6ECFF"/>
                </a:solidFill>
              </a:rPr>
              <a:t>July 2000 ICME</a:t>
            </a:r>
            <a:endParaRPr lang="en-US" sz="24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472878" y="875825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Bild 1" descr="figure 3.32.t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066800"/>
            <a:ext cx="5105400" cy="5621167"/>
          </a:xfrm>
          <a:prstGeom prst="rect">
            <a:avLst/>
          </a:prstGeom>
        </p:spPr>
      </p:pic>
      <p:sp>
        <p:nvSpPr>
          <p:cNvPr id="7" name="Text Box 50"/>
          <p:cNvSpPr txBox="1">
            <a:spLocks noChangeArrowheads="1"/>
          </p:cNvSpPr>
          <p:nvPr/>
        </p:nvSpPr>
        <p:spPr bwMode="auto">
          <a:xfrm>
            <a:off x="7086600" y="6477000"/>
            <a:ext cx="2209800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800" dirty="0" err="1" smtClean="0">
                <a:solidFill>
                  <a:prstClr val="white"/>
                </a:solidFill>
                <a:latin typeface="Consolas"/>
                <a:cs typeface="Arial" pitchFamily="34" charset="0"/>
              </a:rPr>
              <a:t>Credit</a:t>
            </a:r>
            <a:r>
              <a:rPr lang="de-DE" sz="800" dirty="0" smtClean="0">
                <a:solidFill>
                  <a:prstClr val="white"/>
                </a:solidFill>
                <a:latin typeface="Consolas"/>
                <a:cs typeface="Arial" pitchFamily="34" charset="0"/>
              </a:rPr>
              <a:t>: Bothmer &amp; Daglis, 2006</a:t>
            </a:r>
            <a:endParaRPr lang="de-DE" sz="800" dirty="0">
              <a:solidFill>
                <a:prstClr val="white"/>
              </a:solidFill>
              <a:latin typeface="Consola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949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867" y="381000"/>
            <a:ext cx="9144000" cy="762000"/>
          </a:xfrm>
        </p:spPr>
        <p:txBody>
          <a:bodyPr/>
          <a:lstStyle/>
          <a:p>
            <a:pPr algn="ctr"/>
            <a:r>
              <a:rPr lang="en-US" sz="2400" b="0" dirty="0" smtClean="0">
                <a:solidFill>
                  <a:srgbClr val="D6ECFF"/>
                </a:solidFill>
              </a:rPr>
              <a:t>MVA Analysis of July 2000 ICME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381000" y="1136611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Bild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7" y="1447800"/>
            <a:ext cx="7010400" cy="50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004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20732" y="228600"/>
            <a:ext cx="4086891" cy="762000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D6ECFF"/>
                </a:solidFill>
              </a:rPr>
              <a:t>SDO/AIA/HMI</a:t>
            </a:r>
            <a:br>
              <a:rPr lang="en-US" sz="2400" dirty="0" smtClean="0">
                <a:solidFill>
                  <a:srgbClr val="D6ECFF"/>
                </a:solidFill>
              </a:rPr>
            </a:br>
            <a:r>
              <a:rPr lang="en-US" sz="2400" dirty="0" smtClean="0">
                <a:solidFill>
                  <a:srgbClr val="D6ECFF"/>
                </a:solidFill>
              </a:rPr>
              <a:t>SR of September 29, 2013 CME</a:t>
            </a:r>
            <a:br>
              <a:rPr lang="en-US" sz="2400" dirty="0" smtClean="0">
                <a:solidFill>
                  <a:srgbClr val="D6ECFF"/>
                </a:solidFill>
              </a:rPr>
            </a:br>
            <a:endParaRPr lang="en-US" sz="2400" b="0" dirty="0" smtClean="0">
              <a:solidFill>
                <a:srgbClr val="D6ECFF"/>
              </a:solidFill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990725" y="5748338"/>
            <a:ext cx="2905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5F7791"/>
              </a:buClr>
              <a:buFontTx/>
              <a:buChar char="•"/>
            </a:pPr>
            <a:endParaRPr lang="de-DE" sz="2400">
              <a:solidFill>
                <a:prstClr val="white"/>
              </a:solidFill>
              <a:latin typeface="Times" pitchFamily="18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1007533" y="1676400"/>
            <a:ext cx="8153400" cy="1588"/>
          </a:xfrm>
          <a:prstGeom prst="line">
            <a:avLst/>
          </a:prstGeom>
          <a:ln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Bild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" cy="685800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503333" y="1717735"/>
            <a:ext cx="3200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GB" sz="2400" dirty="0" smtClean="0"/>
              <a:t>Solar source region well identified from EUV Post Eruptive Arcade / Disappearing Filament</a:t>
            </a:r>
          </a:p>
          <a:p>
            <a:pPr marL="457200" indent="-457200">
              <a:buFont typeface="Arial" charset="0"/>
              <a:buChar char="•"/>
            </a:pPr>
            <a:r>
              <a:rPr lang="en-GB" sz="2400" dirty="0" err="1" smtClean="0"/>
              <a:t>Quadrupolar</a:t>
            </a:r>
            <a:r>
              <a:rPr lang="en-GB" sz="2400" dirty="0" smtClean="0"/>
              <a:t> magnetic field structure</a:t>
            </a:r>
          </a:p>
          <a:p>
            <a:pPr marL="457200" indent="-457200">
              <a:buFont typeface="Arial" charset="0"/>
              <a:buChar char="•"/>
            </a:pPr>
            <a:r>
              <a:rPr lang="en-GB" sz="2400" dirty="0" smtClean="0"/>
              <a:t>Overall oriented normal </a:t>
            </a:r>
            <a:r>
              <a:rPr lang="en-GB" sz="2400" dirty="0" err="1" smtClean="0"/>
              <a:t>wrt</a:t>
            </a:r>
            <a:r>
              <a:rPr lang="en-GB" sz="2400" dirty="0" smtClean="0"/>
              <a:t> solar equator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511283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apetus">
  <a:themeElements>
    <a:clrScheme name="Iapetus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Iapetus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apetus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Iapetus">
  <a:themeElements>
    <a:clrScheme name="Iapetus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Iapetus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apetus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5_Iapetus">
  <a:themeElements>
    <a:clrScheme name="Iapetus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Iapetus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apetus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CG-Master">
  <a:themeElements>
    <a:clrScheme name="CCG-Master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CCG-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CG-Master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G-Master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CG-Master">
  <a:themeElements>
    <a:clrScheme name="CCG-Master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CCG-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CG-Master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G-Master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G-Master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</TotalTime>
  <Words>589</Words>
  <Application>Microsoft Office PowerPoint</Application>
  <PresentationFormat>Overhead</PresentationFormat>
  <Paragraphs>128</Paragraphs>
  <Slides>23</Slides>
  <Notes>17</Notes>
  <HiddenSlides>0</HiddenSlides>
  <MMClips>10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23</vt:i4>
      </vt:variant>
    </vt:vector>
  </HeadingPairs>
  <TitlesOfParts>
    <vt:vector size="45" baseType="lpstr">
      <vt:lpstr>Arial</vt:lpstr>
      <vt:lpstr>Calibri</vt:lpstr>
      <vt:lpstr>Calibri Light</vt:lpstr>
      <vt:lpstr>Cambria Math</vt:lpstr>
      <vt:lpstr>Consolas</vt:lpstr>
      <vt:lpstr>Corbel</vt:lpstr>
      <vt:lpstr>Mangal</vt:lpstr>
      <vt:lpstr>Times</vt:lpstr>
      <vt:lpstr>Wingdings</vt:lpstr>
      <vt:lpstr>Wingdings 2</vt:lpstr>
      <vt:lpstr>Wingdings 3</vt:lpstr>
      <vt:lpstr>1_Iapetus</vt:lpstr>
      <vt:lpstr>15_Iapetus</vt:lpstr>
      <vt:lpstr>CCG-Master</vt:lpstr>
      <vt:lpstr>1_CCG-Master</vt:lpstr>
      <vt:lpstr>Office</vt:lpstr>
      <vt:lpstr>2_Office</vt:lpstr>
      <vt:lpstr>3_Office</vt:lpstr>
      <vt:lpstr>4_Office</vt:lpstr>
      <vt:lpstr>5_Office</vt:lpstr>
      <vt:lpstr>6_Office</vt:lpstr>
      <vt:lpstr>5_Iapetus</vt:lpstr>
      <vt:lpstr> Forecasting CMEs in 3D - Multipoint vs single point observations</vt:lpstr>
      <vt:lpstr> CME Forecast – Key Questions</vt:lpstr>
      <vt:lpstr>SOHO/EIT/MDI SR of July 14, 2000 CME Well studied ”Bastille Day” Event</vt:lpstr>
      <vt:lpstr>Single View GCS Analysis of July 2000 CME – SOHO/LASCO C2, C3</vt:lpstr>
      <vt:lpstr>PowerPoint Presentation</vt:lpstr>
      <vt:lpstr>Single View GCS Analysis of July 2000 CME – SOHO/LASCO C2, C3</vt:lpstr>
      <vt:lpstr>July 2000 ICME</vt:lpstr>
      <vt:lpstr>MVA Analysis of July 2000 ICME</vt:lpstr>
      <vt:lpstr>SDO/AIA/HMI SR of September 29, 2013 CME </vt:lpstr>
      <vt:lpstr>Halo CME on September 29, 2013</vt:lpstr>
      <vt:lpstr>CME on 29 September 2013 - SDO, STEREO/SECCHI/COR2 &amp; COR1 A observations</vt:lpstr>
      <vt:lpstr>PowerPoint Presentation</vt:lpstr>
      <vt:lpstr>PowerPoint Presentation</vt:lpstr>
      <vt:lpstr>Multipoint GCS Analysis of September 29, 2013 CME – STEREO/SECCHI/COR2 A,B; SOHO/LASCO C3</vt:lpstr>
      <vt:lpstr>PowerPoint Presentation</vt:lpstr>
      <vt:lpstr>PowerPoint Presentation</vt:lpstr>
      <vt:lpstr>PowerPoint Presentation</vt:lpstr>
      <vt:lpstr>PowerPoint Presentation</vt:lpstr>
      <vt:lpstr>MVA Analysis of October 2013 ICME</vt:lpstr>
      <vt:lpstr>Comparison of CME and ICME Speeds</vt:lpstr>
      <vt:lpstr>Comparison of GCS and MVA Results</vt:lpstr>
      <vt:lpstr>Expansion of SR Structure</vt:lpstr>
      <vt:lpstr>Conclusions</vt:lpstr>
    </vt:vector>
  </TitlesOfParts>
  <Company>MPAe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RZ</dc:creator>
  <cp:lastModifiedBy>Bisi, Mario (STFC,RAL,RALSP)</cp:lastModifiedBy>
  <cp:revision>1389</cp:revision>
  <cp:lastPrinted>2003-10-27T16:03:16Z</cp:lastPrinted>
  <dcterms:created xsi:type="dcterms:W3CDTF">2002-11-05T08:26:38Z</dcterms:created>
  <dcterms:modified xsi:type="dcterms:W3CDTF">2017-03-08T10:14:11Z</dcterms:modified>
</cp:coreProperties>
</file>